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av" ContentType="audio/x-wav"/>
  <Default Extension="gif" ContentType="image/gif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4" r:id="rId1"/>
  </p:sldMasterIdLst>
  <p:notesMasterIdLst>
    <p:notesMasterId r:id="rId111"/>
  </p:notesMasterIdLst>
  <p:handoutMasterIdLst>
    <p:handoutMasterId r:id="rId112"/>
  </p:handoutMasterIdLst>
  <p:sldIdLst>
    <p:sldId id="441" r:id="rId2"/>
    <p:sldId id="424" r:id="rId3"/>
    <p:sldId id="425" r:id="rId4"/>
    <p:sldId id="426" r:id="rId5"/>
    <p:sldId id="427" r:id="rId6"/>
    <p:sldId id="428" r:id="rId7"/>
    <p:sldId id="429" r:id="rId8"/>
    <p:sldId id="430" r:id="rId9"/>
    <p:sldId id="431" r:id="rId10"/>
    <p:sldId id="432" r:id="rId11"/>
    <p:sldId id="433" r:id="rId12"/>
    <p:sldId id="434" r:id="rId13"/>
    <p:sldId id="435" r:id="rId14"/>
    <p:sldId id="436" r:id="rId15"/>
    <p:sldId id="437" r:id="rId16"/>
    <p:sldId id="438" r:id="rId17"/>
    <p:sldId id="439" r:id="rId18"/>
    <p:sldId id="440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70" r:id="rId29"/>
    <p:sldId id="276" r:id="rId30"/>
    <p:sldId id="266" r:id="rId31"/>
    <p:sldId id="267" r:id="rId32"/>
    <p:sldId id="268" r:id="rId33"/>
    <p:sldId id="269" r:id="rId34"/>
    <p:sldId id="272" r:id="rId35"/>
    <p:sldId id="273" r:id="rId36"/>
    <p:sldId id="271" r:id="rId37"/>
    <p:sldId id="275" r:id="rId38"/>
    <p:sldId id="309" r:id="rId39"/>
    <p:sldId id="310" r:id="rId40"/>
    <p:sldId id="311" r:id="rId41"/>
    <p:sldId id="312" r:id="rId42"/>
    <p:sldId id="344" r:id="rId43"/>
    <p:sldId id="277" r:id="rId44"/>
    <p:sldId id="294" r:id="rId45"/>
    <p:sldId id="295" r:id="rId46"/>
    <p:sldId id="296" r:id="rId47"/>
    <p:sldId id="298" r:id="rId48"/>
    <p:sldId id="299" r:id="rId49"/>
    <p:sldId id="297" r:id="rId50"/>
    <p:sldId id="301" r:id="rId51"/>
    <p:sldId id="300" r:id="rId52"/>
    <p:sldId id="302" r:id="rId53"/>
    <p:sldId id="303" r:id="rId54"/>
    <p:sldId id="304" r:id="rId55"/>
    <p:sldId id="314" r:id="rId56"/>
    <p:sldId id="316" r:id="rId57"/>
    <p:sldId id="317" r:id="rId58"/>
    <p:sldId id="318" r:id="rId59"/>
    <p:sldId id="342" r:id="rId60"/>
    <p:sldId id="313" r:id="rId61"/>
    <p:sldId id="305" r:id="rId62"/>
    <p:sldId id="306" r:id="rId63"/>
    <p:sldId id="307" r:id="rId64"/>
    <p:sldId id="308" r:id="rId65"/>
    <p:sldId id="381" r:id="rId66"/>
    <p:sldId id="379" r:id="rId67"/>
    <p:sldId id="380" r:id="rId68"/>
    <p:sldId id="378" r:id="rId69"/>
    <p:sldId id="382" r:id="rId70"/>
    <p:sldId id="383" r:id="rId71"/>
    <p:sldId id="384" r:id="rId72"/>
    <p:sldId id="385" r:id="rId73"/>
    <p:sldId id="386" r:id="rId74"/>
    <p:sldId id="388" r:id="rId75"/>
    <p:sldId id="389" r:id="rId76"/>
    <p:sldId id="390" r:id="rId77"/>
    <p:sldId id="391" r:id="rId78"/>
    <p:sldId id="392" r:id="rId79"/>
    <p:sldId id="393" r:id="rId80"/>
    <p:sldId id="394" r:id="rId81"/>
    <p:sldId id="395" r:id="rId82"/>
    <p:sldId id="396" r:id="rId83"/>
    <p:sldId id="397" r:id="rId84"/>
    <p:sldId id="398" r:id="rId85"/>
    <p:sldId id="399" r:id="rId86"/>
    <p:sldId id="400" r:id="rId87"/>
    <p:sldId id="401" r:id="rId88"/>
    <p:sldId id="402" r:id="rId89"/>
    <p:sldId id="403" r:id="rId90"/>
    <p:sldId id="404" r:id="rId91"/>
    <p:sldId id="405" r:id="rId92"/>
    <p:sldId id="406" r:id="rId93"/>
    <p:sldId id="407" r:id="rId94"/>
    <p:sldId id="408" r:id="rId95"/>
    <p:sldId id="409" r:id="rId96"/>
    <p:sldId id="410" r:id="rId97"/>
    <p:sldId id="411" r:id="rId98"/>
    <p:sldId id="412" r:id="rId99"/>
    <p:sldId id="413" r:id="rId100"/>
    <p:sldId id="414" r:id="rId101"/>
    <p:sldId id="415" r:id="rId102"/>
    <p:sldId id="416" r:id="rId103"/>
    <p:sldId id="417" r:id="rId104"/>
    <p:sldId id="418" r:id="rId105"/>
    <p:sldId id="419" r:id="rId106"/>
    <p:sldId id="420" r:id="rId107"/>
    <p:sldId id="421" r:id="rId108"/>
    <p:sldId id="422" r:id="rId109"/>
    <p:sldId id="423" r:id="rId11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4">
          <p15:clr>
            <a:srgbClr val="A4A3A4"/>
          </p15:clr>
        </p15:guide>
        <p15:guide id="2" pos="345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660033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81" autoAdjust="0"/>
  </p:normalViewPr>
  <p:slideViewPr>
    <p:cSldViewPr>
      <p:cViewPr varScale="1">
        <p:scale>
          <a:sx n="159" d="100"/>
          <a:sy n="159" d="100"/>
        </p:scale>
        <p:origin x="1854" y="138"/>
      </p:cViewPr>
      <p:guideLst>
        <p:guide orient="horz" pos="2064"/>
        <p:guide pos="34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microsoft.com/office/2015/10/relationships/revisionInfo" Target="revisionInfo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handoutMaster" Target="handoutMasters/handoutMaster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slide" Target="slides/slide109.xml"/><Relationship Id="rId115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1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1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1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0170DBC-20E3-B740-99B2-BE94200BB7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8841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gif>
</file>

<file path=ppt/media/image20.tiff>
</file>

<file path=ppt/media/image21.jpeg>
</file>

<file path=ppt/media/image22.jpeg>
</file>

<file path=ppt/media/image23.jpeg>
</file>

<file path=ppt/media/image24.jpeg>
</file>

<file path=ppt/media/image25.jpeg>
</file>

<file path=ppt/media/image26.tiff>
</file>

<file path=ppt/media/image27.tiff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png>
</file>

<file path=ppt/media/image40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tiff>
</file>

<file path=ppt/media/image53.tiff>
</file>

<file path=ppt/media/image54.tiff>
</file>

<file path=ppt/media/image55.tiff>
</file>

<file path=ppt/media/image56.tiff>
</file>

<file path=ppt/media/image57.tiff>
</file>

<file path=ppt/media/image58.tiff>
</file>

<file path=ppt/media/image59.tiff>
</file>

<file path=ppt/media/image6.png>
</file>

<file path=ppt/media/image60.tiff>
</file>

<file path=ppt/media/image61.tiff>
</file>

<file path=ppt/media/image62.tiff>
</file>

<file path=ppt/media/image63.tiff>
</file>

<file path=ppt/media/image64.tiff>
</file>

<file path=ppt/media/image65.tiff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13C4B7D-690B-844A-966D-287E422697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40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2DB9B85-B68A-EF48-B4BA-660863AA5D07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794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C73EC8C-99BC-CD47-ADA5-1718DBC375BB}" type="slidenum">
              <a:rPr lang="en-US">
                <a:latin typeface="Times New Roman" pitchFamily="-65" charset="0"/>
              </a:rPr>
              <a:pPr/>
              <a:t>65</a:t>
            </a:fld>
            <a:endParaRPr lang="en-US">
              <a:latin typeface="Times New Roman" pitchFamily="-65" charset="0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65" charset="0"/>
              <a:ea typeface="ＭＳ Ｐゴシック" pitchFamily="-65" charset="-128"/>
              <a:cs typeface="ＭＳ Ｐゴシック" pitchFamily="-65" charset="-128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C7EFCD-29A8-0745-89BB-E832244406E6}" type="slidenum">
              <a:rPr lang="en-US">
                <a:latin typeface="Times New Roman" pitchFamily="-65" charset="0"/>
              </a:rPr>
              <a:pPr/>
              <a:t>66</a:t>
            </a:fld>
            <a:endParaRPr lang="en-US">
              <a:latin typeface="Times New Roman" pitchFamily="-65" charset="0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65" charset="0"/>
              <a:ea typeface="ＭＳ Ｐゴシック" pitchFamily="-65" charset="-128"/>
              <a:cs typeface="ＭＳ Ｐゴシック" pitchFamily="-65" charset="-128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59648FE-010D-8648-942E-E57F2CDF71B2}" type="slidenum">
              <a:rPr lang="en-US">
                <a:latin typeface="Times New Roman" pitchFamily="-65" charset="0"/>
              </a:rPr>
              <a:pPr/>
              <a:t>67</a:t>
            </a:fld>
            <a:endParaRPr lang="en-US">
              <a:latin typeface="Times New Roman" pitchFamily="-65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65" charset="0"/>
              <a:ea typeface="ＭＳ Ｐゴシック" pitchFamily="-65" charset="-128"/>
              <a:cs typeface="ＭＳ Ｐゴシック" pitchFamily="-65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67E4135-8A15-2D4F-AE6E-4EF1DABEA715}" type="slidenum">
              <a:rPr lang="en-US" sz="1200"/>
              <a:pPr eaLnBrk="1" hangingPunct="1"/>
              <a:t>2</a:t>
            </a:fld>
            <a:endParaRPr lang="en-US" sz="1200"/>
          </a:p>
        </p:txBody>
      </p:sp>
      <p:sp>
        <p:nvSpPr>
          <p:cNvPr id="133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80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4787AC0-3B87-0E49-A089-ABA10EE8542B}" type="slidenum">
              <a:rPr lang="en-US" sz="1200"/>
              <a:pPr eaLnBrk="1" hangingPunct="1"/>
              <a:t>3</a:t>
            </a:fld>
            <a:endParaRPr lang="en-US" sz="1200"/>
          </a:p>
        </p:txBody>
      </p:sp>
      <p:sp>
        <p:nvSpPr>
          <p:cNvPr id="135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5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2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http://www.cstr.ed.ac.uk/projects/festival/morevoices.html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145451-4D1D-5C42-B8EB-D25BC975BEE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941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https://deepmind.com/blog/wavenet-generative-model-raw-audio/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3C4B7D-690B-844A-966D-287E42269754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062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https://deepmind.com/blog/wavenet-generative-model-raw-audio/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3C4B7D-690B-844A-966D-287E42269754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06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https://deepmind.com/blog/wavenet-generative-model-raw-audio/</a:t>
            </a:r>
          </a:p>
          <a:p>
            <a:r>
              <a:rPr lang="en-US" dirty="0"/>
              <a:t>https://arxiv.org/abs/1609.03499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3C4B7D-690B-844A-966D-287E42269754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065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https://deepmind.com/blog/wavenet-generative-model-raw-audio/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3C4B7D-690B-844A-966D-287E42269754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3554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https://arxiv.org/abs/1703.10135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3C4B7D-690B-844A-966D-287E42269754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030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5788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0467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8201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8307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83" name="Rectangle 15"/>
          <p:cNvSpPr>
            <a:spLocks noGrp="1" noChangeArrowheads="1"/>
          </p:cNvSpPr>
          <p:nvPr>
            <p:ph type="ctrTitle"/>
          </p:nvPr>
        </p:nvSpPr>
        <p:spPr>
          <a:xfrm>
            <a:off x="685800" y="1752600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6384" name="Rectangle 16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114800"/>
            <a:ext cx="6400800" cy="1752600"/>
          </a:xfrm>
        </p:spPr>
        <p:txBody>
          <a:bodyPr/>
          <a:lstStyle>
            <a:lvl1pPr marL="0" indent="0" algn="ctr">
              <a:buFont typeface="Times" charset="0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14348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152400"/>
            <a:ext cx="7924800" cy="5943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823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2404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0"/>
            <a:ext cx="89154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219200"/>
            <a:ext cx="40386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219200"/>
            <a:ext cx="40386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6254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914400" y="274639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914400" y="1447800"/>
            <a:ext cx="77724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3141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9pPr>
    </p:titleStyle>
    <p:bodyStyle>
      <a:lvl1pPr marL="273050" indent="-273050" algn="l" rtl="0" eaLnBrk="1" fontAlgn="base" hangingPunct="1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charset="2"/>
        <a:buChar char=""/>
        <a:defRPr sz="26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547688" indent="-228600" algn="l" rtl="0" eaLnBrk="1" fontAlgn="base" hangingPunct="1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charset="2"/>
        <a:buChar char=""/>
        <a:defRPr sz="24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822325" indent="-228600" algn="l" rtl="0" eaLnBrk="1" fontAlgn="base" hangingPunct="1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charset="2"/>
        <a:buChar char="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096963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charset="2"/>
        <a:buChar char="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1371600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3" Type="http://schemas.microsoft.com/office/2007/relationships/media" Target="../media/media2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4" Type="http://schemas.openxmlformats.org/officeDocument/2006/relationships/audio" Target="../media/media2.wav"/><Relationship Id="rId9" Type="http://schemas.openxmlformats.org/officeDocument/2006/relationships/image" Target="../media/image7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tiff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tiff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tiff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tiff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tiff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tiff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tiff"/><Relationship Id="rId2" Type="http://schemas.openxmlformats.org/officeDocument/2006/relationships/image" Target="../media/image6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microsoft.com/office/2007/relationships/media" Target="../media/media5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audio" Target="../media/media6.wav"/><Relationship Id="rId11" Type="http://schemas.openxmlformats.org/officeDocument/2006/relationships/image" Target="../media/image7.png"/><Relationship Id="rId5" Type="http://schemas.microsoft.com/office/2007/relationships/media" Target="../media/media6.wav"/><Relationship Id="rId10" Type="http://schemas.openxmlformats.org/officeDocument/2006/relationships/image" Target="../media/image10.png"/><Relationship Id="rId4" Type="http://schemas.openxmlformats.org/officeDocument/2006/relationships/audio" Target="../media/media5.wav"/><Relationship Id="rId9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microsoft.com/office/2007/relationships/media" Target="../media/media5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audio" Target="../media/media6.wav"/><Relationship Id="rId11" Type="http://schemas.openxmlformats.org/officeDocument/2006/relationships/image" Target="../media/image7.png"/><Relationship Id="rId5" Type="http://schemas.microsoft.com/office/2007/relationships/media" Target="../media/media6.wav"/><Relationship Id="rId10" Type="http://schemas.openxmlformats.org/officeDocument/2006/relationships/image" Target="../media/image10.png"/><Relationship Id="rId4" Type="http://schemas.openxmlformats.org/officeDocument/2006/relationships/audio" Target="../media/media5.wav"/><Relationship Id="rId9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media" Target="../media/media9.WAV"/><Relationship Id="rId7" Type="http://schemas.openxmlformats.org/officeDocument/2006/relationships/image" Target="../media/image15.png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hyperlink" Target="http://www.bas.uni-muenchen.de/forschung/Bas/BasALCeng.html" TargetMode="Externa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9.WAV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tif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1.emf"/><Relationship Id="rId4" Type="http://schemas.openxmlformats.org/officeDocument/2006/relationships/oleObject" Target="../embeddings/oleObject1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2.emf"/><Relationship Id="rId4" Type="http://schemas.openxmlformats.org/officeDocument/2006/relationships/oleObject" Target="../embeddings/oleObject2.bin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elp.com" TargetMode="Externa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utofservice.com/bigfive/" TargetMode="Externa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tiff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tiff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tiff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tiff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616200" y="762000"/>
            <a:ext cx="6553200" cy="1143000"/>
          </a:xfrm>
        </p:spPr>
        <p:txBody>
          <a:bodyPr/>
          <a:lstStyle/>
          <a:p>
            <a: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  <a:t>CS 224S / LINGUIST 285</a:t>
            </a:r>
            <a:b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</a:br>
            <a: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  <a:t>Spoken Language Processing</a:t>
            </a: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81000" y="3048000"/>
            <a:ext cx="8229600" cy="1752600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Andrew Maas</a:t>
            </a:r>
          </a:p>
          <a:p>
            <a:r>
              <a:rPr lang="en-US" sz="3200" dirty="0">
                <a:solidFill>
                  <a:schemeClr val="accent1"/>
                </a:solidFill>
              </a:rPr>
              <a:t>Stanford University</a:t>
            </a:r>
          </a:p>
          <a:p>
            <a:r>
              <a:rPr lang="en-US" sz="3200" dirty="0">
                <a:solidFill>
                  <a:schemeClr val="accent1"/>
                </a:solidFill>
              </a:rPr>
              <a:t>Spring 2017 </a:t>
            </a:r>
            <a:endParaRPr lang="en-US" sz="3200" dirty="0">
              <a:solidFill>
                <a:schemeClr val="tx2"/>
              </a:solidFill>
            </a:endParaRPr>
          </a:p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</a:rPr>
              <a:t>Lecture 16: Parametric TTS, Intoxication, Depression, Trauma, Personality</a:t>
            </a:r>
            <a:endParaRPr lang="en-US" sz="4000" dirty="0"/>
          </a:p>
        </p:txBody>
      </p:sp>
      <p:pic>
        <p:nvPicPr>
          <p:cNvPr id="3" name="Picture 2" descr="94022a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57200"/>
            <a:ext cx="2205593" cy="18389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16200" y="6505591"/>
            <a:ext cx="652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Original slides by Dan </a:t>
            </a:r>
            <a:r>
              <a:rPr lang="en-US" sz="2000" dirty="0" err="1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Jurafsky</a:t>
            </a:r>
            <a:endParaRPr lang="en-US" sz="2000" dirty="0">
              <a:solidFill>
                <a:schemeClr val="accent1"/>
              </a:solidFill>
              <a:latin typeface="Calibri"/>
              <a:ea typeface="ＭＳ Ｐゴシック" charset="-128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9839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Listen to the “low level” buzzy quality characteristic of most parametric systems</a:t>
            </a:r>
          </a:p>
          <a:p>
            <a:r>
              <a:rPr lang="en-US" dirty="0"/>
              <a:t>Listen to clarity/impact of plosives compared to concatenative example</a:t>
            </a:r>
          </a:p>
        </p:txBody>
      </p:sp>
      <p:pic>
        <p:nvPicPr>
          <p:cNvPr id="4" name="ttsPuXgs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43400" y="3276600"/>
            <a:ext cx="609600" cy="609600"/>
          </a:xfrm>
          <a:prstGeom prst="rect">
            <a:avLst/>
          </a:prstGeom>
        </p:spPr>
      </p:pic>
      <p:pic>
        <p:nvPicPr>
          <p:cNvPr id="5" name="ttsfscTYr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057400" y="4495800"/>
            <a:ext cx="609600" cy="609600"/>
          </a:xfrm>
          <a:prstGeom prst="rect">
            <a:avLst/>
          </a:prstGeom>
        </p:spPr>
      </p:pic>
      <p:pic>
        <p:nvPicPr>
          <p:cNvPr id="6" name="ttsABl8fN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324600" y="449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7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36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32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85" y="457200"/>
            <a:ext cx="8542725" cy="868361"/>
          </a:xfrm>
        </p:spPr>
        <p:txBody>
          <a:bodyPr/>
          <a:lstStyle/>
          <a:p>
            <a:r>
              <a:rPr lang="en-US" dirty="0"/>
              <a:t>Ears (speech) corpus, from observer, Naïve Bayes classifier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199" y="1771687"/>
            <a:ext cx="8458199" cy="23440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57349" y="2481278"/>
            <a:ext cx="761747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73</a:t>
            </a:r>
          </a:p>
          <a:p>
            <a:r>
              <a:rPr lang="en-US" sz="2000" dirty="0">
                <a:latin typeface="Times New Roman"/>
                <a:cs typeface="Times New Roman"/>
              </a:rPr>
              <a:t>73.89</a:t>
            </a:r>
          </a:p>
          <a:p>
            <a:r>
              <a:rPr lang="en-US" sz="2000" dirty="0">
                <a:latin typeface="Times New Roman"/>
                <a:cs typeface="Times New Roman"/>
              </a:rPr>
              <a:t>61.33</a:t>
            </a:r>
          </a:p>
          <a:p>
            <a:r>
              <a:rPr lang="en-US" sz="2000" dirty="0">
                <a:latin typeface="Times New Roman"/>
                <a:cs typeface="Times New Roman"/>
              </a:rPr>
              <a:t>67.67</a:t>
            </a:r>
          </a:p>
          <a:p>
            <a:r>
              <a:rPr lang="en-US" sz="2000" dirty="0">
                <a:latin typeface="Times New Roman"/>
                <a:cs typeface="Times New Roman"/>
              </a:rPr>
              <a:t>57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487386" y="1828800"/>
            <a:ext cx="525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/>
                <a:cs typeface="Times New Roman"/>
              </a:rPr>
              <a:t>All</a:t>
            </a:r>
            <a:endParaRPr lang="en-US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4328144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Much easier to classifier observer-labeled than self-labeled</a:t>
            </a:r>
          </a:p>
          <a:p>
            <a:r>
              <a:rPr lang="en-US" dirty="0"/>
              <a:t>Simpler classifiers like NB did well</a:t>
            </a:r>
          </a:p>
          <a:p>
            <a:pPr lvl="1"/>
            <a:r>
              <a:rPr lang="en-US" dirty="0"/>
              <a:t>not much data: 96 people, 97K words</a:t>
            </a:r>
          </a:p>
        </p:txBody>
      </p:sp>
    </p:spTree>
    <p:extLst>
      <p:ext uri="{BB962C8B-B14F-4D97-AF65-F5344CB8AC3E}">
        <p14:creationId xmlns:p14="http://schemas.microsoft.com/office/powerpoint/2010/main" val="149570005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xtraversion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2753908"/>
            <a:ext cx="5822830" cy="4114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analysis: </a:t>
            </a:r>
            <a:br>
              <a:rPr lang="en-US" dirty="0"/>
            </a:br>
            <a:r>
              <a:rPr lang="en-US" dirty="0"/>
              <a:t>Observed Extraversion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676400"/>
            <a:ext cx="7772400" cy="4572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more words</a:t>
            </a:r>
          </a:p>
          <a:p>
            <a:pPr marL="0" indent="0">
              <a:buNone/>
            </a:pPr>
            <a:r>
              <a:rPr lang="en-US" dirty="0"/>
              <a:t>higher pitch</a:t>
            </a:r>
          </a:p>
          <a:p>
            <a:pPr marL="0" indent="0">
              <a:buNone/>
            </a:pPr>
            <a:r>
              <a:rPr lang="en-US" dirty="0"/>
              <a:t>more concrete, </a:t>
            </a:r>
            <a:r>
              <a:rPr lang="en-US" dirty="0" err="1"/>
              <a:t>imageable</a:t>
            </a:r>
            <a:r>
              <a:rPr lang="en-US" dirty="0"/>
              <a:t> words</a:t>
            </a:r>
          </a:p>
          <a:p>
            <a:pPr marL="0" indent="0">
              <a:buNone/>
            </a:pPr>
            <a:r>
              <a:rPr lang="en-US" dirty="0"/>
              <a:t>greater variation in intensity</a:t>
            </a:r>
          </a:p>
          <a:p>
            <a:pPr marL="0" indent="0">
              <a:buNone/>
            </a:pPr>
            <a:r>
              <a:rPr lang="en-US" dirty="0"/>
              <a:t>greater mean intensity</a:t>
            </a:r>
          </a:p>
          <a:p>
            <a:pPr marL="0" indent="0">
              <a:buNone/>
            </a:pPr>
            <a:r>
              <a:rPr lang="en-US" dirty="0"/>
              <a:t>more word repetitions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638800" y="2401669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M5’ Regression Tree</a:t>
            </a:r>
          </a:p>
        </p:txBody>
      </p:sp>
    </p:spTree>
    <p:extLst>
      <p:ext uri="{BB962C8B-B14F-4D97-AF65-F5344CB8AC3E}">
        <p14:creationId xmlns:p14="http://schemas.microsoft.com/office/powerpoint/2010/main" val="189537715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Agreeableness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-swear		   </a:t>
            </a:r>
            <a:r>
              <a:rPr lang="en-US" b="1" dirty="0"/>
              <a:t>Self-assessed</a:t>
            </a:r>
            <a:r>
              <a:rPr lang="en-US" dirty="0"/>
              <a:t>:      </a:t>
            </a:r>
            <a:r>
              <a:rPr lang="en-US" b="1" dirty="0"/>
              <a:t>Other-assessed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-anger		   pitch variation     long words, short </a:t>
            </a:r>
            <a:r>
              <a:rPr lang="en-US" dirty="0" err="1"/>
              <a:t>sents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+backchannel   max intensity</a:t>
            </a:r>
          </a:p>
          <a:p>
            <a:endParaRPr lang="en-US" dirty="0"/>
          </a:p>
        </p:txBody>
      </p:sp>
      <p:pic>
        <p:nvPicPr>
          <p:cNvPr id="4" name="Picture 3" descr="agre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416300"/>
            <a:ext cx="6121400" cy="344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6388" y="3155610"/>
            <a:ext cx="16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other-assessed:</a:t>
            </a:r>
          </a:p>
        </p:txBody>
      </p:sp>
    </p:spTree>
    <p:extLst>
      <p:ext uri="{BB962C8B-B14F-4D97-AF65-F5344CB8AC3E}">
        <p14:creationId xmlns:p14="http://schemas.microsoft.com/office/powerpoint/2010/main" val="294468085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Conscientiousness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-swear</a:t>
            </a:r>
          </a:p>
          <a:p>
            <a:r>
              <a:rPr lang="en-US" dirty="0"/>
              <a:t>-anger</a:t>
            </a:r>
          </a:p>
          <a:p>
            <a:r>
              <a:rPr lang="en-US" dirty="0"/>
              <a:t>-</a:t>
            </a:r>
            <a:r>
              <a:rPr lang="en-US" dirty="0" err="1"/>
              <a:t>negemotion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Observed:</a:t>
            </a:r>
          </a:p>
          <a:p>
            <a:pPr lvl="1"/>
            <a:r>
              <a:rPr lang="en-US" dirty="0"/>
              <a:t>+insight, +backchannel, +</a:t>
            </a:r>
            <a:r>
              <a:rPr lang="en-US" dirty="0" err="1"/>
              <a:t>longwords</a:t>
            </a:r>
            <a:endParaRPr lang="en-US" dirty="0"/>
          </a:p>
          <a:p>
            <a:pPr lvl="1"/>
            <a:r>
              <a:rPr lang="en-US" dirty="0"/>
              <a:t>+word, +</a:t>
            </a:r>
            <a:r>
              <a:rPr lang="en-US" dirty="0" err="1"/>
              <a:t>posemotion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Self-assessed:</a:t>
            </a:r>
          </a:p>
          <a:p>
            <a:pPr lvl="1"/>
            <a:r>
              <a:rPr lang="en-US" dirty="0"/>
              <a:t>+positive feelings</a:t>
            </a:r>
          </a:p>
        </p:txBody>
      </p:sp>
      <p:pic>
        <p:nvPicPr>
          <p:cNvPr id="4" name="Picture 3" descr="consc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193" y="1295400"/>
            <a:ext cx="5029200" cy="267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1648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Openness to experience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600200"/>
            <a:ext cx="7772400" cy="4191000"/>
          </a:xfrm>
        </p:spPr>
        <p:txBody>
          <a:bodyPr/>
          <a:lstStyle/>
          <a:p>
            <a:r>
              <a:rPr lang="en-US" dirty="0"/>
              <a:t>Poor performance from Ears data – prosody helped but no language features</a:t>
            </a:r>
          </a:p>
          <a:p>
            <a:r>
              <a:rPr lang="en-US" dirty="0"/>
              <a:t>But good performance from Essay data</a:t>
            </a:r>
          </a:p>
          <a:p>
            <a:pPr lvl="1"/>
            <a:r>
              <a:rPr lang="en-US" dirty="0"/>
              <a:t>Open/creative/unconventional people </a:t>
            </a:r>
          </a:p>
          <a:p>
            <a:pPr lvl="2"/>
            <a:r>
              <a:rPr lang="en-US" dirty="0"/>
              <a:t>don’t talk about school</a:t>
            </a:r>
          </a:p>
          <a:p>
            <a:pPr lvl="2"/>
            <a:r>
              <a:rPr lang="en-US" dirty="0"/>
              <a:t>use longer and rarer words</a:t>
            </a:r>
          </a:p>
          <a:p>
            <a:pPr lvl="2"/>
            <a:r>
              <a:rPr lang="en-US" dirty="0"/>
              <a:t>don’t talk about friends</a:t>
            </a:r>
          </a:p>
        </p:txBody>
      </p:sp>
      <p:pic>
        <p:nvPicPr>
          <p:cNvPr id="4" name="Picture 3" descr="openness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1349"/>
            <a:ext cx="9144000" cy="216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55266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Interspeech</a:t>
            </a:r>
            <a:r>
              <a:rPr lang="en-US" dirty="0"/>
              <a:t> 2012 Paralinguistic challenge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SPC</a:t>
            </a:r>
          </a:p>
          <a:p>
            <a:r>
              <a:rPr lang="en-US" dirty="0"/>
              <a:t>Speech clips randomly extracted from Radio Suisse </a:t>
            </a:r>
            <a:r>
              <a:rPr lang="en-US" dirty="0" err="1"/>
              <a:t>Romand</a:t>
            </a:r>
            <a:r>
              <a:rPr lang="en-US" dirty="0"/>
              <a:t> French news broadcasts</a:t>
            </a:r>
          </a:p>
          <a:p>
            <a:r>
              <a:rPr lang="en-US" dirty="0"/>
              <a:t>640 10-second speech clips from 322 individuals</a:t>
            </a:r>
          </a:p>
          <a:p>
            <a:r>
              <a:rPr lang="en-US" dirty="0"/>
              <a:t>Emotionally neutral, no familiar words to non-French speakers</a:t>
            </a:r>
          </a:p>
          <a:p>
            <a:r>
              <a:rPr lang="en-US" dirty="0"/>
              <a:t>Professional (307 samples; journalists) or nonprofessional (333 - interviewees) samples.</a:t>
            </a:r>
          </a:p>
          <a:p>
            <a:r>
              <a:rPr lang="en-US" dirty="0"/>
              <a:t>Personality assessed by 11 judges</a:t>
            </a:r>
          </a:p>
        </p:txBody>
      </p:sp>
    </p:spTree>
    <p:extLst>
      <p:ext uri="{BB962C8B-B14F-4D97-AF65-F5344CB8AC3E}">
        <p14:creationId xmlns:p14="http://schemas.microsoft.com/office/powerpoint/2010/main" val="2414933282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-76200"/>
            <a:ext cx="7772400" cy="1143000"/>
          </a:xfrm>
        </p:spPr>
        <p:txBody>
          <a:bodyPr/>
          <a:lstStyle/>
          <a:p>
            <a:r>
              <a:rPr lang="en-US" dirty="0"/>
              <a:t>Personality labeled by BFI-10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bfi10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295400"/>
            <a:ext cx="7153257" cy="3911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39164" y="5486400"/>
            <a:ext cx="6596678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Extroversion: Q6 – Q1      Agreeableness:  Q2 – Q7</a:t>
            </a:r>
          </a:p>
          <a:p>
            <a:r>
              <a:rPr lang="en-US" sz="2400" dirty="0">
                <a:latin typeface="Calibri"/>
                <a:cs typeface="Calibri"/>
              </a:rPr>
              <a:t>Conscientiousness  Q8 – Q3    Neuroticism  Q9 – Q4</a:t>
            </a:r>
          </a:p>
          <a:p>
            <a:r>
              <a:rPr lang="en-US" sz="2400" dirty="0">
                <a:latin typeface="Calibri"/>
                <a:cs typeface="Calibri"/>
              </a:rPr>
              <a:t>Openness: Q10 – Q5</a:t>
            </a:r>
          </a:p>
        </p:txBody>
      </p:sp>
    </p:spTree>
    <p:extLst>
      <p:ext uri="{BB962C8B-B14F-4D97-AF65-F5344CB8AC3E}">
        <p14:creationId xmlns:p14="http://schemas.microsoft.com/office/powerpoint/2010/main" val="235545657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</p:txBody>
      </p:sp>
      <p:pic>
        <p:nvPicPr>
          <p:cNvPr id="4" name="Content Placeholder 3" descr="accuracy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077" b="-25077"/>
          <a:stretch>
            <a:fillRect/>
          </a:stretch>
        </p:blipFill>
        <p:spPr>
          <a:xfrm>
            <a:off x="838200" y="1627094"/>
            <a:ext cx="7467600" cy="4392706"/>
          </a:xfrm>
        </p:spPr>
      </p:pic>
    </p:spTree>
    <p:extLst>
      <p:ext uri="{BB962C8B-B14F-4D97-AF65-F5344CB8AC3E}">
        <p14:creationId xmlns:p14="http://schemas.microsoft.com/office/powerpoint/2010/main" val="162541725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coefficients</a:t>
            </a:r>
          </a:p>
        </p:txBody>
      </p:sp>
      <p:pic>
        <p:nvPicPr>
          <p:cNvPr id="4" name="Content Placeholder 3" descr="Untitled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68" b="-24468"/>
          <a:stretch>
            <a:fillRect/>
          </a:stretch>
        </p:blipFill>
        <p:spPr>
          <a:xfrm>
            <a:off x="533400" y="2675964"/>
            <a:ext cx="8458200" cy="4975411"/>
          </a:xfrm>
        </p:spPr>
      </p:pic>
      <p:pic>
        <p:nvPicPr>
          <p:cNvPr id="5" name="Picture 4" descr="extra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93040"/>
            <a:ext cx="8458200" cy="329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696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610600" cy="1143000"/>
          </a:xfrm>
        </p:spPr>
        <p:txBody>
          <a:bodyPr/>
          <a:lstStyle/>
          <a:p>
            <a:r>
              <a:rPr lang="en-US" dirty="0"/>
              <a:t>Comparing vocoder/excitation models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1980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</a:t>
            </a:r>
            <a:r>
              <a:rPr lang="en-US" dirty="0" err="1"/>
              <a:t>Tokuda</a:t>
            </a:r>
            <a:r>
              <a:rPr lang="en-US" dirty="0"/>
              <a:t>, Zen, &amp; Black. 2009)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371600"/>
            <a:ext cx="4662487" cy="506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728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to end neural net 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TTS as a language model of individual samples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Condition on phoneme sequence / prosodic features </a:t>
            </a:r>
            <a:r>
              <a:rPr lang="en-US" b="1" dirty="0"/>
              <a:t>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0800" y="2362200"/>
            <a:ext cx="3562350" cy="876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66975" y="4191000"/>
            <a:ext cx="3810000" cy="971550"/>
          </a:xfrm>
          <a:prstGeom prst="rect">
            <a:avLst/>
          </a:prstGeom>
        </p:spPr>
      </p:pic>
      <p:pic>
        <p:nvPicPr>
          <p:cNvPr id="6" name="speaker-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72287" y="4371975"/>
            <a:ext cx="609600" cy="609600"/>
          </a:xfrm>
          <a:prstGeom prst="rect">
            <a:avLst/>
          </a:prstGeom>
        </p:spPr>
      </p:pic>
      <p:pic>
        <p:nvPicPr>
          <p:cNvPr id="7" name="speaker-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72287" y="5334000"/>
            <a:ext cx="609600" cy="609600"/>
          </a:xfrm>
          <a:prstGeom prst="rect">
            <a:avLst/>
          </a:prstGeom>
        </p:spPr>
      </p:pic>
      <p:pic>
        <p:nvPicPr>
          <p:cNvPr id="8" name="speaker-5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72287" y="2495550"/>
            <a:ext cx="609600" cy="609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553200" y="6479423"/>
            <a:ext cx="2590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(Van den Oord </a:t>
            </a:r>
            <a:r>
              <a:rPr lang="en-US" i="1" dirty="0"/>
              <a:t>et al</a:t>
            </a:r>
            <a:r>
              <a:rPr lang="en-US" dirty="0"/>
              <a:t>. 2016) </a:t>
            </a:r>
          </a:p>
        </p:txBody>
      </p:sp>
    </p:spTree>
    <p:extLst>
      <p:ext uri="{BB962C8B-B14F-4D97-AF65-F5344CB8AC3E}">
        <p14:creationId xmlns:p14="http://schemas.microsoft.com/office/powerpoint/2010/main" val="2013562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10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Wavenet</a:t>
            </a:r>
            <a:r>
              <a:rPr lang="en-US" dirty="0"/>
              <a:t> end to end 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TTS as a language model of individual samples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Condition on phoneme sequence / prosodic features </a:t>
            </a:r>
            <a:r>
              <a:rPr lang="en-US" b="1" dirty="0"/>
              <a:t>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0800" y="2362200"/>
            <a:ext cx="3562350" cy="876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66975" y="4191000"/>
            <a:ext cx="3810000" cy="971550"/>
          </a:xfrm>
          <a:prstGeom prst="rect">
            <a:avLst/>
          </a:prstGeom>
        </p:spPr>
      </p:pic>
      <p:pic>
        <p:nvPicPr>
          <p:cNvPr id="6" name="speaker-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72287" y="4371975"/>
            <a:ext cx="609600" cy="609600"/>
          </a:xfrm>
          <a:prstGeom prst="rect">
            <a:avLst/>
          </a:prstGeom>
        </p:spPr>
      </p:pic>
      <p:pic>
        <p:nvPicPr>
          <p:cNvPr id="7" name="speaker-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72287" y="5334000"/>
            <a:ext cx="609600" cy="609600"/>
          </a:xfrm>
          <a:prstGeom prst="rect">
            <a:avLst/>
          </a:prstGeom>
        </p:spPr>
      </p:pic>
      <p:pic>
        <p:nvPicPr>
          <p:cNvPr id="8" name="speaker-5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72287" y="2495550"/>
            <a:ext cx="609600" cy="609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553200" y="6479423"/>
            <a:ext cx="2590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(Van den Oord </a:t>
            </a:r>
            <a:r>
              <a:rPr lang="en-US" i="1" dirty="0"/>
              <a:t>et al</a:t>
            </a:r>
            <a:r>
              <a:rPr lang="en-US" dirty="0"/>
              <a:t>. 2016) </a:t>
            </a:r>
          </a:p>
        </p:txBody>
      </p:sp>
    </p:spTree>
    <p:extLst>
      <p:ext uri="{BB962C8B-B14F-4D97-AF65-F5344CB8AC3E}">
        <p14:creationId xmlns:p14="http://schemas.microsoft.com/office/powerpoint/2010/main" val="3966124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10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Causal convolution architecture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53200" y="6479423"/>
            <a:ext cx="2590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(Van den Oord </a:t>
            </a:r>
            <a:r>
              <a:rPr lang="en-US" i="1" dirty="0"/>
              <a:t>et al</a:t>
            </a:r>
            <a:r>
              <a:rPr lang="en-US" dirty="0"/>
              <a:t>. 2016) </a:t>
            </a:r>
          </a:p>
        </p:txBody>
      </p:sp>
      <p:pic>
        <p:nvPicPr>
          <p:cNvPr id="3074" name="Picture 2" descr="Architecture animation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05000"/>
            <a:ext cx="7724048" cy="355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2323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Dilated </a:t>
            </a:r>
            <a:r>
              <a:rPr lang="en-US" dirty="0"/>
              <a:t>causal convolutions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53200" y="6479423"/>
            <a:ext cx="2590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(Van den Oord </a:t>
            </a:r>
            <a:r>
              <a:rPr lang="en-US" i="1" dirty="0"/>
              <a:t>et al</a:t>
            </a:r>
            <a:r>
              <a:rPr lang="en-US" dirty="0"/>
              <a:t>. 2016)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5" y="2081212"/>
            <a:ext cx="7600950" cy="269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3799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encoding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Real values for samples don’t work well</a:t>
            </a:r>
          </a:p>
          <a:p>
            <a:r>
              <a:rPr lang="en-US" dirty="0"/>
              <a:t>Many </a:t>
            </a:r>
            <a:r>
              <a:rPr lang="en-US" dirty="0" err="1"/>
              <a:t>quantizations</a:t>
            </a:r>
            <a:r>
              <a:rPr lang="en-US" dirty="0"/>
              <a:t> already exist for speech (from telephony mostly)</a:t>
            </a:r>
          </a:p>
          <a:p>
            <a:r>
              <a:rPr lang="en-US" dirty="0"/>
              <a:t>Output is a </a:t>
            </a:r>
            <a:r>
              <a:rPr lang="en-US" i="1" dirty="0" err="1"/>
              <a:t>softmax</a:t>
            </a:r>
            <a:r>
              <a:rPr lang="en-US" i="1" dirty="0"/>
              <a:t> classifier</a:t>
            </a:r>
            <a:r>
              <a:rPr lang="en-US" dirty="0"/>
              <a:t> over 256 quantized values (mu law)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53200" y="6479423"/>
            <a:ext cx="2590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(Van den Oord </a:t>
            </a:r>
            <a:r>
              <a:rPr lang="en-US" i="1" dirty="0"/>
              <a:t>et al</a:t>
            </a:r>
            <a:r>
              <a:rPr lang="en-US" dirty="0"/>
              <a:t>. 2016) </a:t>
            </a:r>
          </a:p>
        </p:txBody>
      </p:sp>
    </p:spTree>
    <p:extLst>
      <p:ext uri="{BB962C8B-B14F-4D97-AF65-F5344CB8AC3E}">
        <p14:creationId xmlns:p14="http://schemas.microsoft.com/office/powerpoint/2010/main" val="4160669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opinion score results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53200" y="6479423"/>
            <a:ext cx="2590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(Van den Oord </a:t>
            </a:r>
            <a:r>
              <a:rPr lang="en-US" i="1" dirty="0"/>
              <a:t>et al</a:t>
            </a:r>
            <a:r>
              <a:rPr lang="en-US" dirty="0"/>
              <a:t>. 2016) </a:t>
            </a:r>
          </a:p>
        </p:txBody>
      </p:sp>
      <p:pic>
        <p:nvPicPr>
          <p:cNvPr id="4100" name="Picture 4" descr="https://storage.googleapis.com/deepmind-live-cms/images/mos2.width-400_vTY3gZ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05000"/>
            <a:ext cx="7782127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853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to sequence with attention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Predict frames and use a more standard vocoder</a:t>
            </a:r>
          </a:p>
          <a:p>
            <a:r>
              <a:rPr lang="en-US" dirty="0"/>
              <a:t>Input is character sequences rather than phonetic features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53200" y="6479423"/>
            <a:ext cx="2590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(Wang </a:t>
            </a:r>
            <a:r>
              <a:rPr lang="en-US" i="1" dirty="0"/>
              <a:t>et al</a:t>
            </a:r>
            <a:r>
              <a:rPr lang="en-US" dirty="0"/>
              <a:t>. 2017)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2801973"/>
            <a:ext cx="6124575" cy="3256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280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Intoxication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639761"/>
          </a:xfrm>
        </p:spPr>
        <p:txBody>
          <a:bodyPr/>
          <a:lstStyle/>
          <a:p>
            <a:r>
              <a:rPr lang="en-US" dirty="0"/>
              <a:t>Evaluation of TTS</a:t>
            </a:r>
          </a:p>
        </p:txBody>
      </p:sp>
      <p:sp>
        <p:nvSpPr>
          <p:cNvPr id="132099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066800"/>
            <a:ext cx="7772400" cy="4572000"/>
          </a:xfrm>
        </p:spPr>
        <p:txBody>
          <a:bodyPr/>
          <a:lstStyle/>
          <a:p>
            <a:r>
              <a:rPr lang="en-US" dirty="0"/>
              <a:t>Intelligibility Tests</a:t>
            </a:r>
          </a:p>
          <a:p>
            <a:pPr lvl="1"/>
            <a:r>
              <a:rPr lang="en-US" dirty="0"/>
              <a:t>Diagnostic Rhyme Test (DRT)</a:t>
            </a:r>
          </a:p>
          <a:p>
            <a:pPr lvl="2"/>
            <a:r>
              <a:rPr lang="en-US" dirty="0"/>
              <a:t>Humans do listening identification choice between two words differing by a single phonetic feature</a:t>
            </a:r>
          </a:p>
          <a:p>
            <a:pPr lvl="3"/>
            <a:r>
              <a:rPr lang="en-US" dirty="0"/>
              <a:t>Voicing, nasality, </a:t>
            </a:r>
            <a:r>
              <a:rPr lang="en-US" dirty="0" err="1"/>
              <a:t>sustenation</a:t>
            </a:r>
            <a:r>
              <a:rPr lang="en-US" dirty="0"/>
              <a:t>, </a:t>
            </a:r>
            <a:r>
              <a:rPr lang="en-US" dirty="0" err="1"/>
              <a:t>sibilation</a:t>
            </a:r>
            <a:endParaRPr lang="en-US" dirty="0"/>
          </a:p>
          <a:p>
            <a:pPr lvl="2"/>
            <a:r>
              <a:rPr lang="en-US" dirty="0"/>
              <a:t>96 rhyming pairs</a:t>
            </a:r>
          </a:p>
          <a:p>
            <a:pPr lvl="2"/>
            <a:r>
              <a:rPr lang="en-US" dirty="0"/>
              <a:t>Veal/feel, meat/beat, </a:t>
            </a:r>
            <a:r>
              <a:rPr lang="en-US" dirty="0" err="1"/>
              <a:t>vee</a:t>
            </a:r>
            <a:r>
              <a:rPr lang="en-US" dirty="0"/>
              <a:t>/bee, zee/thee, </a:t>
            </a:r>
            <a:r>
              <a:rPr lang="en-US" dirty="0" err="1"/>
              <a:t>etc</a:t>
            </a:r>
            <a:endParaRPr lang="en-US" dirty="0"/>
          </a:p>
          <a:p>
            <a:pPr lvl="3"/>
            <a:r>
              <a:rPr lang="en-US" dirty="0"/>
              <a:t>Subject hears </a:t>
            </a:r>
            <a:r>
              <a:rPr lang="ja-JP" altLang="en-US" dirty="0"/>
              <a:t>“</a:t>
            </a:r>
            <a:r>
              <a:rPr lang="en-US" dirty="0"/>
              <a:t>veal</a:t>
            </a:r>
            <a:r>
              <a:rPr lang="ja-JP" altLang="en-US" dirty="0"/>
              <a:t>”</a:t>
            </a:r>
            <a:r>
              <a:rPr lang="en-US" dirty="0"/>
              <a:t>, chooses either </a:t>
            </a:r>
            <a:r>
              <a:rPr lang="ja-JP" altLang="en-US" dirty="0"/>
              <a:t>“</a:t>
            </a:r>
            <a:r>
              <a:rPr lang="en-US" dirty="0"/>
              <a:t>veal or </a:t>
            </a:r>
            <a:r>
              <a:rPr lang="ja-JP" altLang="en-US" dirty="0"/>
              <a:t>“</a:t>
            </a:r>
            <a:r>
              <a:rPr lang="en-US" dirty="0"/>
              <a:t>feel</a:t>
            </a:r>
            <a:r>
              <a:rPr lang="ja-JP" altLang="en-US" dirty="0"/>
              <a:t>”</a:t>
            </a:r>
            <a:endParaRPr lang="en-US" dirty="0"/>
          </a:p>
          <a:p>
            <a:pPr lvl="3"/>
            <a:r>
              <a:rPr lang="en-US" dirty="0"/>
              <a:t>Subject also hears </a:t>
            </a:r>
            <a:r>
              <a:rPr lang="ja-JP" altLang="en-US" dirty="0"/>
              <a:t>“</a:t>
            </a:r>
            <a:r>
              <a:rPr lang="en-US" dirty="0"/>
              <a:t>feel</a:t>
            </a:r>
            <a:r>
              <a:rPr lang="ja-JP" altLang="en-US" dirty="0"/>
              <a:t>”</a:t>
            </a:r>
            <a:r>
              <a:rPr lang="en-US" dirty="0"/>
              <a:t>, chooses either </a:t>
            </a:r>
            <a:r>
              <a:rPr lang="ja-JP" altLang="en-US" dirty="0"/>
              <a:t>“</a:t>
            </a:r>
            <a:r>
              <a:rPr lang="en-US" dirty="0"/>
              <a:t>veal</a:t>
            </a:r>
            <a:r>
              <a:rPr lang="ja-JP" altLang="en-US" dirty="0"/>
              <a:t>”</a:t>
            </a:r>
            <a:r>
              <a:rPr lang="en-US" dirty="0"/>
              <a:t> or </a:t>
            </a:r>
            <a:r>
              <a:rPr lang="ja-JP" altLang="en-US" dirty="0"/>
              <a:t>“</a:t>
            </a:r>
            <a:r>
              <a:rPr lang="en-US" dirty="0"/>
              <a:t>feel</a:t>
            </a:r>
            <a:r>
              <a:rPr lang="ja-JP" altLang="en-US" dirty="0"/>
              <a:t>”</a:t>
            </a:r>
            <a:endParaRPr lang="en-US" dirty="0"/>
          </a:p>
          <a:p>
            <a:pPr lvl="2"/>
            <a:r>
              <a:rPr lang="en-US" dirty="0"/>
              <a:t>% of right answers is intelligibility score.</a:t>
            </a:r>
          </a:p>
          <a:p>
            <a:r>
              <a:rPr lang="en-US" dirty="0"/>
              <a:t>Overall Quality Tests</a:t>
            </a:r>
          </a:p>
          <a:p>
            <a:pPr lvl="1"/>
            <a:r>
              <a:rPr lang="en-US" dirty="0"/>
              <a:t>Have listeners rate space on a scale from 1 (bad) to 5 (excellent) (Mean Opinion Score)</a:t>
            </a:r>
          </a:p>
          <a:p>
            <a:r>
              <a:rPr lang="en-US" dirty="0"/>
              <a:t>AB Tests (prefer A, prefer B) (preference tests)</a:t>
            </a:r>
          </a:p>
        </p:txBody>
      </p:sp>
      <p:sp>
        <p:nvSpPr>
          <p:cNvPr id="132100" name="Rectangle 4"/>
          <p:cNvSpPr>
            <a:spLocks noChangeArrowheads="1"/>
          </p:cNvSpPr>
          <p:nvPr/>
        </p:nvSpPr>
        <p:spPr bwMode="auto">
          <a:xfrm>
            <a:off x="6799263" y="6480175"/>
            <a:ext cx="17748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Huang, Acero, Hon</a:t>
            </a:r>
          </a:p>
        </p:txBody>
      </p:sp>
    </p:spTree>
    <p:extLst>
      <p:ext uri="{BB962C8B-B14F-4D97-AF65-F5344CB8AC3E}">
        <p14:creationId xmlns:p14="http://schemas.microsoft.com/office/powerpoint/2010/main" val="31671267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Hollien et al 2001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Methods:</a:t>
            </a:r>
          </a:p>
          <a:p>
            <a:pPr lvl="1"/>
            <a:r>
              <a:rPr lang="en-US"/>
              <a:t>35 young adults, 19 males, 16 females</a:t>
            </a:r>
          </a:p>
          <a:p>
            <a:pPr lvl="1"/>
            <a:r>
              <a:rPr lang="en-US"/>
              <a:t>given series of doses of alcohol</a:t>
            </a:r>
          </a:p>
          <a:p>
            <a:pPr lvl="1"/>
            <a:r>
              <a:rPr lang="en-US"/>
              <a:t>speech collected at 4 BAC stages</a:t>
            </a:r>
          </a:p>
          <a:p>
            <a:pPr lvl="2"/>
            <a:r>
              <a:rPr lang="en-US"/>
              <a:t>Rainbow passage</a:t>
            </a:r>
          </a:p>
          <a:p>
            <a:pPr lvl="2"/>
            <a:r>
              <a:rPr lang="en-US"/>
              <a:t>difficult words (buttercup, shapupie)</a:t>
            </a:r>
          </a:p>
          <a:p>
            <a:pPr lvl="2"/>
            <a:r>
              <a:rPr lang="en-US"/>
              <a:t>extemp speech (“Tell us about your favorite TV program)</a:t>
            </a:r>
          </a:p>
          <a:p>
            <a:pPr lvl="2"/>
            <a:r>
              <a:rPr lang="en-US"/>
              <a:t>head-mounted mikes</a:t>
            </a:r>
          </a:p>
          <a:p>
            <a:pPr lvl="1"/>
            <a:r>
              <a:rPr lang="en-US"/>
              <a:t>Investigated:</a:t>
            </a:r>
          </a:p>
          <a:p>
            <a:pPr lvl="2"/>
            <a:r>
              <a:rPr lang="en-US"/>
              <a:t>F0 mean and variance</a:t>
            </a:r>
          </a:p>
          <a:p>
            <a:pPr lvl="2"/>
            <a:r>
              <a:rPr lang="en-US"/>
              <a:t>duration/rate of speech</a:t>
            </a:r>
          </a:p>
          <a:p>
            <a:pPr lvl="2"/>
            <a:r>
              <a:rPr lang="en-US"/>
              <a:t>intensity</a:t>
            </a:r>
          </a:p>
          <a:p>
            <a:pPr lvl="2"/>
            <a:r>
              <a:rPr lang="en-US"/>
              <a:t>disfluencies</a:t>
            </a:r>
          </a:p>
          <a:p>
            <a:pPr lvl="1"/>
            <a:endParaRPr lang="en-US"/>
          </a:p>
          <a:p>
            <a:pPr lvl="2"/>
            <a:r>
              <a:rPr lang="en-US"/>
              <a:t> </a:t>
            </a:r>
          </a:p>
        </p:txBody>
      </p:sp>
      <p:pic>
        <p:nvPicPr>
          <p:cNvPr id="4" name="rainbow.wav">
            <a:hlinkClick r:id="" action="ppaction://media"/>
          </p:cNvPr>
          <p:cNvPicPr>
            <a:picLocks noRot="1"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0800" y="2819400"/>
            <a:ext cx="506412" cy="5064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Hollien et al 2001 Results: </a:t>
            </a:r>
            <a:br>
              <a:rPr lang="en-US"/>
            </a:br>
            <a:r>
              <a:rPr lang="en-US"/>
              <a:t>F0</a:t>
            </a:r>
          </a:p>
        </p:txBody>
      </p:sp>
      <p:pic>
        <p:nvPicPr>
          <p:cNvPr id="4" name="Content Placeholder 3" descr="hollien1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17640" r="-17640"/>
          <a:stretch>
            <a:fillRect/>
          </a:stretch>
        </p:blipFill>
        <p:spPr/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Hollien et al 2001 Results: Duration</a:t>
            </a:r>
          </a:p>
        </p:txBody>
      </p:sp>
      <p:pic>
        <p:nvPicPr>
          <p:cNvPr id="4" name="Content Placeholder 3" descr="hollien1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t="-8654" b="-8654"/>
          <a:stretch>
            <a:fillRect/>
          </a:stretch>
        </p:blipFill>
        <p:spPr/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Hollien et al 2001 Results: </a:t>
            </a:r>
            <a:br>
              <a:rPr lang="en-US"/>
            </a:br>
            <a:r>
              <a:rPr lang="en-US"/>
              <a:t>Disfluencies</a:t>
            </a:r>
          </a:p>
        </p:txBody>
      </p:sp>
      <p:pic>
        <p:nvPicPr>
          <p:cNvPr id="4" name="Content Placeholder 3" descr="hollien1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t="-876" b="-876"/>
          <a:stretch>
            <a:fillRect/>
          </a:stretch>
        </p:blipFill>
        <p:spPr/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3429000" cy="2239961"/>
          </a:xfrm>
        </p:spPr>
        <p:txBody>
          <a:bodyPr/>
          <a:lstStyle/>
          <a:p>
            <a:r>
              <a:rPr lang="en-US" dirty="0" err="1"/>
              <a:t>Hollien</a:t>
            </a:r>
            <a:r>
              <a:rPr lang="en-US" dirty="0"/>
              <a:t> et al 2001 Results: </a:t>
            </a:r>
            <a:br>
              <a:rPr lang="en-US" dirty="0"/>
            </a:br>
            <a:r>
              <a:rPr lang="en-US" dirty="0"/>
              <a:t>Magnitudes</a:t>
            </a:r>
          </a:p>
        </p:txBody>
      </p:sp>
      <p:pic>
        <p:nvPicPr>
          <p:cNvPr id="4" name="Content Placeholder 3" descr="hollien1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56676" r="-56676"/>
          <a:stretch>
            <a:fillRect/>
          </a:stretch>
        </p:blipFill>
        <p:spPr>
          <a:xfrm>
            <a:off x="1371600" y="0"/>
            <a:ext cx="11788140" cy="6934200"/>
          </a:xfr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Hollien et al 2001 Results: </a:t>
            </a:r>
            <a:br>
              <a:rPr lang="en-US"/>
            </a:br>
            <a:r>
              <a:rPr lang="en-US"/>
              <a:t>Speaker Specific Effects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20% of speakers did not follow these trends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famous case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Johnson, K., </a:t>
            </a:r>
            <a:r>
              <a:rPr lang="en-US" dirty="0" err="1"/>
              <a:t>Pisoni</a:t>
            </a:r>
            <a:r>
              <a:rPr lang="en-US" dirty="0"/>
              <a:t>, D. &amp; </a:t>
            </a:r>
            <a:r>
              <a:rPr lang="en-US" dirty="0" err="1"/>
              <a:t>Bernacki</a:t>
            </a:r>
            <a:r>
              <a:rPr lang="en-US" dirty="0"/>
              <a:t>, R. (1990) Do voice recordings reveal whether a person is intoxicated?: A case study. </a:t>
            </a:r>
            <a:r>
              <a:rPr lang="en-US" dirty="0" err="1"/>
              <a:t>Phonetica</a:t>
            </a:r>
            <a:r>
              <a:rPr lang="en-US" dirty="0"/>
              <a:t>. 47: 215-237.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Exxon Valdez</a:t>
            </a:r>
          </a:p>
        </p:txBody>
      </p:sp>
      <p:pic>
        <p:nvPicPr>
          <p:cNvPr id="5" name="Content Placeholder 4" descr="exxon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25816" r="-25816"/>
          <a:stretch>
            <a:fillRect/>
          </a:stretch>
        </p:blipFill>
        <p:spPr>
          <a:xfrm>
            <a:off x="-121920" y="1447800"/>
            <a:ext cx="8808720" cy="518160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Was Captain Hazelwood drunk?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Not clear if this is relevant, since seems like other questionable corporate things were going on:</a:t>
            </a:r>
          </a:p>
          <a:p>
            <a:pPr lvl="1"/>
            <a:r>
              <a:rPr lang="en-US" dirty="0"/>
              <a:t>he was asleep below deck</a:t>
            </a:r>
          </a:p>
          <a:p>
            <a:pPr lvl="1"/>
            <a:r>
              <a:rPr lang="en-US" dirty="0"/>
              <a:t>The third mate was in charge of the wheelhouse</a:t>
            </a:r>
          </a:p>
          <a:p>
            <a:pPr lvl="1"/>
            <a:r>
              <a:rPr lang="en-US" dirty="0"/>
              <a:t>the ship’s radar was broken</a:t>
            </a:r>
          </a:p>
          <a:p>
            <a:r>
              <a:rPr lang="en-US" dirty="0"/>
              <a:t>But is a well-studied case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Johnson et al examined 3 kinds of cues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Segmental Effects (phoneme, syllable, word level)</a:t>
            </a:r>
          </a:p>
          <a:p>
            <a:r>
              <a:rPr lang="en-US" dirty="0"/>
              <a:t>Disfluencies</a:t>
            </a:r>
          </a:p>
          <a:p>
            <a:r>
              <a:rPr lang="en-US" dirty="0" err="1"/>
              <a:t>Suprasegmental</a:t>
            </a:r>
            <a:r>
              <a:rPr lang="en-US" dirty="0"/>
              <a:t> Effects (stress, intonation, etc.)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Parametric Synthesis</a:t>
            </a:r>
          </a:p>
        </p:txBody>
      </p:sp>
      <p:sp>
        <p:nvSpPr>
          <p:cNvPr id="134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Developed by </a:t>
            </a:r>
            <a:r>
              <a:rPr lang="en-US" sz="3600" dirty="0" err="1"/>
              <a:t>Tokuda</a:t>
            </a:r>
            <a:r>
              <a:rPr lang="en-US" sz="3600" dirty="0"/>
              <a:t> and Zen</a:t>
            </a:r>
          </a:p>
          <a:p>
            <a:r>
              <a:rPr lang="en-US" sz="3600" dirty="0"/>
              <a:t>Proposed in mid-'90s, popular since 2007ish</a:t>
            </a:r>
          </a:p>
          <a:p>
            <a:r>
              <a:rPr lang="en-US" sz="3600" dirty="0"/>
              <a:t>Big idea: Use classifiers/</a:t>
            </a:r>
            <a:r>
              <a:rPr lang="en-US" sz="3600" dirty="0" err="1"/>
              <a:t>regressors</a:t>
            </a:r>
            <a:r>
              <a:rPr lang="en-US" sz="3600" dirty="0"/>
              <a:t> to predict all of F0, duration, </a:t>
            </a:r>
            <a:r>
              <a:rPr lang="en-US" sz="3600" i="1" dirty="0"/>
              <a:t>spectral envelope. </a:t>
            </a:r>
            <a:r>
              <a:rPr lang="en-US" sz="3600" dirty="0"/>
              <a:t>Synthesize everything</a:t>
            </a:r>
          </a:p>
          <a:p>
            <a:r>
              <a:rPr lang="en-US" sz="3800" dirty="0"/>
              <a:t>Initial work uses the same HMM we used for ASR, but in reverse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57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Keith Johnsons /s/ and/ʃ/</a:t>
            </a:r>
          </a:p>
        </p:txBody>
      </p:sp>
      <p:pic>
        <p:nvPicPr>
          <p:cNvPr id="25607" name="Picture 7" descr="Bild4a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/>
          <a:srcRect t="-17138" b="-17138"/>
          <a:stretch>
            <a:fillRect/>
          </a:stretch>
        </p:blipFill>
        <p:spPr/>
      </p:pic>
      <p:pic>
        <p:nvPicPr>
          <p:cNvPr id="25608" name="Picture 8" descr="Bild4b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3"/>
          <a:srcRect t="-4314" b="-4314"/>
          <a:stretch>
            <a:fillRect/>
          </a:stretch>
        </p:blipFill>
        <p:spPr/>
      </p:pic>
      <p:sp>
        <p:nvSpPr>
          <p:cNvPr id="2" name="TextBox 1"/>
          <p:cNvSpPr txBox="1"/>
          <p:nvPr/>
        </p:nvSpPr>
        <p:spPr>
          <a:xfrm>
            <a:off x="2133600" y="6096000"/>
            <a:ext cx="2971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e.g. “sun” vs “shun”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/ʃ/: Captain Hazelwood</a:t>
            </a:r>
          </a:p>
        </p:txBody>
      </p:sp>
      <p:pic>
        <p:nvPicPr>
          <p:cNvPr id="28677" name="Picture 5" descr="Bild5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/>
          <a:srcRect l="-25000" r="-25000"/>
          <a:stretch>
            <a:fillRect/>
          </a:stretch>
        </p:blipFill>
        <p:spPr>
          <a:xfrm>
            <a:off x="-381000" y="1447800"/>
            <a:ext cx="9067800" cy="5334000"/>
          </a:xfr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26" name="Picture 6" descr="Bild6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/>
          <a:srcRect l="-72677" r="-72677"/>
          <a:stretch>
            <a:fillRect/>
          </a:stretch>
        </p:blipFill>
        <p:spPr>
          <a:xfrm>
            <a:off x="-1470660" y="228600"/>
            <a:ext cx="12306300" cy="7239000"/>
          </a:xfr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2775" name="Picture 7" descr="Bild5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/>
          <a:srcRect t="-19106" b="-19106"/>
          <a:stretch>
            <a:fillRect/>
          </a:stretch>
        </p:blipFill>
        <p:spPr/>
      </p:pic>
      <p:pic>
        <p:nvPicPr>
          <p:cNvPr id="32776" name="Picture 8" descr="Bild7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3"/>
          <a:srcRect t="-49256" b="-49256"/>
          <a:stretch>
            <a:fillRect/>
          </a:stretch>
        </p:blipFill>
        <p:spPr/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Duration</a:t>
            </a:r>
          </a:p>
        </p:txBody>
      </p:sp>
      <p:pic>
        <p:nvPicPr>
          <p:cNvPr id="4" name="Content Placeholder 3" descr="johnson2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11659" r="-11659"/>
          <a:stretch>
            <a:fillRect/>
          </a:stretch>
        </p:blipFill>
        <p:spPr/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F0</a:t>
            </a:r>
          </a:p>
        </p:txBody>
      </p:sp>
      <p:pic>
        <p:nvPicPr>
          <p:cNvPr id="4" name="Content Placeholder 3" descr="johnson3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10471" r="-10471"/>
          <a:stretch>
            <a:fillRect/>
          </a:stretch>
        </p:blipFill>
        <p:spPr>
          <a:xfrm>
            <a:off x="990600" y="1447800"/>
            <a:ext cx="7772400" cy="4572000"/>
          </a:xfr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  <p:pic>
        <p:nvPicPr>
          <p:cNvPr id="7" name="Content Placeholder 6" descr="johnson1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47027" r="-47027"/>
          <a:stretch>
            <a:fillRect/>
          </a:stretch>
        </p:blipFill>
        <p:spPr>
          <a:xfrm>
            <a:off x="914400" y="914400"/>
            <a:ext cx="9456420" cy="5562600"/>
          </a:xfr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If intoxicated speech, why wasn’t s pronounced as </a:t>
            </a:r>
            <a:r>
              <a:rPr lang="en-US" dirty="0" err="1"/>
              <a:t>sh</a:t>
            </a:r>
            <a:r>
              <a:rPr lang="en-US" dirty="0"/>
              <a:t> 1 hour before?</a:t>
            </a:r>
          </a:p>
          <a:p>
            <a:r>
              <a:rPr lang="en-US" dirty="0"/>
              <a:t>Other kinds of speaker state could cause drop in F0, slower speech, and </a:t>
            </a:r>
            <a:r>
              <a:rPr lang="en-US" dirty="0" err="1"/>
              <a:t>disfluencies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Stress, just having woken up, trauma….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Automatic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Use of prosodic speech characteristics</a:t>
            </a:r>
            <a:br>
              <a:rPr lang="en-US" dirty="0"/>
            </a:br>
            <a:r>
              <a:rPr lang="en-US" dirty="0"/>
              <a:t>for automated detection of alcohol intoxication</a:t>
            </a:r>
            <a:br>
              <a:rPr lang="en-US" dirty="0"/>
            </a:br>
            <a:r>
              <a:rPr lang="en-US" sz="1800" dirty="0"/>
              <a:t>Michael </a:t>
            </a:r>
            <a:r>
              <a:rPr lang="en-US" sz="1800" dirty="0" err="1"/>
              <a:t>Levit</a:t>
            </a:r>
            <a:r>
              <a:rPr lang="en-US" sz="1800" dirty="0"/>
              <a:t>, Richard Huber, Anton </a:t>
            </a:r>
            <a:r>
              <a:rPr lang="en-US" sz="1800" dirty="0" err="1"/>
              <a:t>Batliner</a:t>
            </a:r>
            <a:r>
              <a:rPr lang="en-US" sz="1800" dirty="0"/>
              <a:t>, </a:t>
            </a:r>
            <a:r>
              <a:rPr lang="en-US" sz="1800" dirty="0" err="1"/>
              <a:t>Elmar</a:t>
            </a:r>
            <a:r>
              <a:rPr lang="en-US" sz="1800" dirty="0"/>
              <a:t> </a:t>
            </a:r>
            <a:r>
              <a:rPr lang="en-US" sz="1800" dirty="0" err="1"/>
              <a:t>Noeth</a:t>
            </a:r>
            <a:endParaRPr lang="en-US" sz="1800" dirty="0"/>
          </a:p>
          <a:p>
            <a:r>
              <a:rPr lang="en-US" dirty="0"/>
              <a:t>Break utterance into phrases automatically, based on</a:t>
            </a:r>
          </a:p>
          <a:p>
            <a:pPr lvl="1"/>
            <a:r>
              <a:rPr lang="en-US" dirty="0"/>
              <a:t> fundamental frequency (where possible);</a:t>
            </a:r>
          </a:p>
          <a:p>
            <a:pPr lvl="1"/>
            <a:r>
              <a:rPr lang="en-US" dirty="0"/>
              <a:t> zero-crossing rate</a:t>
            </a:r>
          </a:p>
          <a:p>
            <a:pPr lvl="1"/>
            <a:r>
              <a:rPr lang="en-US" dirty="0"/>
              <a:t>energy</a:t>
            </a:r>
          </a:p>
        </p:txBody>
      </p:sp>
      <p:pic>
        <p:nvPicPr>
          <p:cNvPr id="4" name="Picture 3" descr="phrasal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4038600"/>
            <a:ext cx="7250921" cy="2689192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Then use 4 classes of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Prosodic</a:t>
            </a:r>
          </a:p>
          <a:p>
            <a:pPr lvl="1"/>
            <a:r>
              <a:rPr lang="en-US" dirty="0"/>
              <a:t>F0 max, F0 min, energy max, energy min, pause length</a:t>
            </a:r>
          </a:p>
          <a:p>
            <a:r>
              <a:rPr lang="en-US" dirty="0"/>
              <a:t>Duration of voiced regions,  unvoiced regions, etc.</a:t>
            </a:r>
          </a:p>
          <a:p>
            <a:r>
              <a:rPr lang="en-US" dirty="0"/>
              <a:t>Jitter and shimmer</a:t>
            </a:r>
          </a:p>
          <a:p>
            <a:pPr lvl="1"/>
            <a:r>
              <a:rPr lang="en-US" dirty="0"/>
              <a:t>jitter is variation in pitch</a:t>
            </a:r>
          </a:p>
          <a:p>
            <a:pPr lvl="1"/>
            <a:r>
              <a:rPr lang="en-US" dirty="0"/>
              <a:t>shimmer is variation in energy</a:t>
            </a:r>
          </a:p>
          <a:p>
            <a:r>
              <a:rPr lang="en-US" dirty="0"/>
              <a:t>Average </a:t>
            </a:r>
            <a:r>
              <a:rPr lang="en-US" dirty="0" err="1"/>
              <a:t>cepstrum</a:t>
            </a:r>
            <a:r>
              <a:rPr lang="en-US" dirty="0"/>
              <a:t> and </a:t>
            </a:r>
            <a:r>
              <a:rPr lang="en-US" dirty="0" err="1"/>
              <a:t>cepstral</a:t>
            </a:r>
            <a:r>
              <a:rPr lang="en-US" dirty="0"/>
              <a:t> slope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74639"/>
            <a:ext cx="8991600" cy="715961"/>
          </a:xfrm>
        </p:spPr>
        <p:txBody>
          <a:bodyPr/>
          <a:lstStyle/>
          <a:p>
            <a:r>
              <a:rPr lang="en-US" dirty="0"/>
              <a:t>Parametric 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219200"/>
            <a:ext cx="7772400" cy="4572000"/>
          </a:xfrm>
        </p:spPr>
        <p:txBody>
          <a:bodyPr/>
          <a:lstStyle/>
          <a:p>
            <a:pPr>
              <a:buFont typeface="Arial" charset="0"/>
              <a:buChar char="+"/>
              <a:defRPr/>
            </a:pPr>
            <a:r>
              <a:rPr lang="en-US" sz="3200" dirty="0"/>
              <a:t>Small footprint</a:t>
            </a:r>
          </a:p>
          <a:p>
            <a:pPr>
              <a:buFont typeface="Arial" charset="0"/>
              <a:buChar char="+"/>
              <a:defRPr/>
            </a:pPr>
            <a:r>
              <a:rPr lang="en-US" sz="3400" dirty="0"/>
              <a:t>Don’t need huge amount of data to train</a:t>
            </a:r>
          </a:p>
          <a:p>
            <a:pPr>
              <a:buFont typeface="Arial" charset="0"/>
              <a:buChar char="+"/>
              <a:defRPr/>
            </a:pPr>
            <a:r>
              <a:rPr lang="en-US" sz="3200" dirty="0"/>
              <a:t>Flexible: easier to modify pitch for emotional change, or use MLLR adaptation to change voice characteristics</a:t>
            </a:r>
          </a:p>
          <a:p>
            <a:pPr>
              <a:buFont typeface="Arial" charset="0"/>
              <a:buChar char="+"/>
              <a:defRPr/>
            </a:pPr>
            <a:r>
              <a:rPr lang="en-US" sz="3200" dirty="0"/>
              <a:t>Smooth: no discontinuities in spectrum and prosody due to join artifacts</a:t>
            </a:r>
          </a:p>
          <a:p>
            <a:pPr>
              <a:buFontTx/>
              <a:buChar char="-"/>
              <a:defRPr/>
            </a:pPr>
            <a:r>
              <a:rPr lang="en-US" sz="3200" dirty="0"/>
              <a:t>Too smooth: flat, monotone, spectral smearing in time</a:t>
            </a:r>
          </a:p>
          <a:p>
            <a:pPr>
              <a:buFontTx/>
              <a:buChar char="-"/>
              <a:defRPr/>
            </a:pPr>
            <a:r>
              <a:rPr lang="en-US" sz="3200" dirty="0" err="1">
                <a:ea typeface="ＭＳ Ｐゴシック" charset="0"/>
              </a:rPr>
              <a:t>Vocoding</a:t>
            </a:r>
            <a:r>
              <a:rPr lang="en-US" sz="3200" dirty="0">
                <a:ea typeface="ＭＳ Ｐゴシック" charset="0"/>
              </a:rPr>
              <a:t> effects: buzzy unnatural sound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954415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 err="1"/>
              <a:t>Alcoholized</a:t>
            </a:r>
            <a:r>
              <a:rPr lang="en-US" sz="2800" dirty="0"/>
              <a:t> speech samples collected at the Police Academy of Hessen, Germany</a:t>
            </a:r>
          </a:p>
          <a:p>
            <a:pPr lvl="1"/>
            <a:r>
              <a:rPr lang="en-US" sz="2800" dirty="0"/>
              <a:t>120 readings (87 minutes) of a fable</a:t>
            </a:r>
          </a:p>
          <a:p>
            <a:pPr lvl="1"/>
            <a:r>
              <a:rPr lang="en-US" sz="2800" dirty="0"/>
              <a:t>33 male speakers</a:t>
            </a:r>
          </a:p>
          <a:p>
            <a:pPr lvl="1"/>
            <a:r>
              <a:rPr lang="en-US" sz="2800" dirty="0"/>
              <a:t>BAC between 0 and .24/mille</a:t>
            </a:r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Binary task: above or below 0.8/mille</a:t>
            </a:r>
          </a:p>
          <a:p>
            <a:pPr lvl="1"/>
            <a:r>
              <a:rPr lang="en-US" sz="2800" dirty="0"/>
              <a:t>leave-one-out cross-validation</a:t>
            </a:r>
          </a:p>
          <a:p>
            <a:pPr lvl="1"/>
            <a:r>
              <a:rPr lang="en-US" sz="2800" dirty="0"/>
              <a:t>neural net classifier</a:t>
            </a:r>
          </a:p>
        </p:txBody>
      </p:sp>
      <p:pic>
        <p:nvPicPr>
          <p:cNvPr id="4" name="Picture 3" descr="bac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886200"/>
            <a:ext cx="8153400" cy="889899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of Levit et al.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sz="3200" dirty="0"/>
              <a:t>Used </a:t>
            </a:r>
            <a:r>
              <a:rPr lang="en-US" sz="3200" dirty="0" err="1"/>
              <a:t>dev</a:t>
            </a:r>
            <a:r>
              <a:rPr lang="en-US" sz="3200" dirty="0"/>
              <a:t> set to find best classifier </a:t>
            </a:r>
          </a:p>
          <a:p>
            <a:pPr lvl="1"/>
            <a:r>
              <a:rPr lang="en-US" sz="3200" dirty="0"/>
              <a:t>This suggested two feature classes:</a:t>
            </a:r>
          </a:p>
          <a:p>
            <a:pPr lvl="2"/>
            <a:r>
              <a:rPr lang="en-US" sz="2800" dirty="0"/>
              <a:t>Prosodic features</a:t>
            </a:r>
          </a:p>
          <a:p>
            <a:pPr lvl="2"/>
            <a:r>
              <a:rPr lang="en-US" sz="2800" dirty="0"/>
              <a:t>Jitter/shimmer</a:t>
            </a:r>
          </a:p>
          <a:p>
            <a:pPr lvl="1"/>
            <a:r>
              <a:rPr lang="en-US" sz="3200" dirty="0"/>
              <a:t>Results with this classifier</a:t>
            </a:r>
          </a:p>
          <a:p>
            <a:pPr lvl="2"/>
            <a:r>
              <a:rPr lang="en-US" sz="2800" dirty="0"/>
              <a:t>62% phrase-accuracy</a:t>
            </a:r>
          </a:p>
          <a:p>
            <a:pPr lvl="2"/>
            <a:r>
              <a:rPr lang="en-US" sz="2800" dirty="0"/>
              <a:t>69% for the whole speech sample</a:t>
            </a:r>
          </a:p>
          <a:p>
            <a:pPr lvl="3"/>
            <a:r>
              <a:rPr lang="en-US" sz="2800" dirty="0"/>
              <a:t> voting of the phrases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New Corpus!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Alcohol Language Corpus</a:t>
            </a:r>
          </a:p>
          <a:p>
            <a:pPr lvl="1"/>
            <a:r>
              <a:rPr lang="en-US" dirty="0"/>
              <a:t>Florian </a:t>
            </a:r>
            <a:r>
              <a:rPr lang="en-US" dirty="0" err="1"/>
              <a:t>Schiel</a:t>
            </a:r>
            <a:r>
              <a:rPr lang="en-US" dirty="0"/>
              <a:t> et al 2009, 2010</a:t>
            </a:r>
          </a:p>
          <a:p>
            <a:r>
              <a:rPr lang="en-US" dirty="0">
                <a:hlinkClick r:id="rId6"/>
              </a:rPr>
              <a:t>http://www.bas.uni-muenchen.de/forschung/Bas/BasALCeng.html</a:t>
            </a:r>
            <a:endParaRPr lang="en-US" dirty="0"/>
          </a:p>
          <a:p>
            <a:r>
              <a:rPr lang="en-US" dirty="0"/>
              <a:t>162 speakers (77 female, 85 male)</a:t>
            </a:r>
          </a:p>
          <a:p>
            <a:pPr lvl="1"/>
            <a:r>
              <a:rPr lang="en-US" dirty="0"/>
              <a:t>recorded in a car (sometimes with engine running)</a:t>
            </a:r>
          </a:p>
          <a:p>
            <a:pPr lvl="1"/>
            <a:r>
              <a:rPr lang="en-US" dirty="0"/>
              <a:t>command and control speech (“turn off the radio”)</a:t>
            </a:r>
          </a:p>
          <a:p>
            <a:pPr lvl="1"/>
            <a:r>
              <a:rPr lang="en-US" dirty="0"/>
              <a:t>spontaneous dialogue, monologue, question answering</a:t>
            </a:r>
          </a:p>
          <a:p>
            <a:pPr lvl="1"/>
            <a:r>
              <a:rPr lang="en-US" dirty="0"/>
              <a:t>read speech</a:t>
            </a:r>
          </a:p>
          <a:p>
            <a:pPr lvl="1"/>
            <a:r>
              <a:rPr lang="en-US" dirty="0"/>
              <a:t>counts of </a:t>
            </a:r>
            <a:r>
              <a:rPr lang="en-US" dirty="0" err="1"/>
              <a:t>disfluencies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sample, drunk:</a:t>
            </a:r>
          </a:p>
          <a:p>
            <a:r>
              <a:rPr lang="en-US" dirty="0"/>
              <a:t>sample, sober:</a:t>
            </a:r>
          </a:p>
        </p:txBody>
      </p:sp>
      <p:pic>
        <p:nvPicPr>
          <p:cNvPr id="4" name="florian1.wav">
            <a:hlinkClick r:id="" action="ppaction://media"/>
          </p:cNvPr>
          <p:cNvPicPr>
            <a:picLocks noRot="1"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57800" y="5562600"/>
            <a:ext cx="733425" cy="733425"/>
          </a:xfrm>
          <a:prstGeom prst="rect">
            <a:avLst/>
          </a:prstGeom>
        </p:spPr>
      </p:pic>
      <p:pic>
        <p:nvPicPr>
          <p:cNvPr id="5" name="florian2.wav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05200" y="6075363"/>
            <a:ext cx="782637" cy="78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51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100000"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detection in ALC : Paralinguistic Challenge 2011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Human: 66-72%  </a:t>
            </a:r>
            <a:r>
              <a:rPr lang="en-US" sz="2000" dirty="0"/>
              <a:t>(</a:t>
            </a:r>
            <a:r>
              <a:rPr lang="en-US" sz="2000" dirty="0" err="1"/>
              <a:t>Schiel</a:t>
            </a:r>
            <a:r>
              <a:rPr lang="en-US" sz="2000" dirty="0"/>
              <a:t> 2011, </a:t>
            </a:r>
            <a:r>
              <a:rPr lang="en-US" sz="2000" dirty="0" err="1"/>
              <a:t>Ultes</a:t>
            </a:r>
            <a:r>
              <a:rPr lang="en-US" sz="2000" dirty="0"/>
              <a:t>, Schmitt, </a:t>
            </a:r>
            <a:r>
              <a:rPr lang="en-US" sz="2000" dirty="0" err="1"/>
              <a:t>Minker</a:t>
            </a:r>
            <a:r>
              <a:rPr lang="en-US" sz="2000" dirty="0"/>
              <a:t> 2011)</a:t>
            </a:r>
          </a:p>
          <a:p>
            <a:r>
              <a:rPr lang="en-US" sz="2400" dirty="0"/>
              <a:t>Machine: roughly 65%-70%</a:t>
            </a:r>
            <a:endParaRPr lang="en-US" sz="2800" dirty="0"/>
          </a:p>
          <a:p>
            <a:r>
              <a:rPr lang="en-US" dirty="0"/>
              <a:t>Example features from winning system:</a:t>
            </a:r>
          </a:p>
          <a:p>
            <a:pPr marL="0" indent="0">
              <a:buNone/>
            </a:pPr>
            <a:r>
              <a:rPr lang="en-US" sz="1100" dirty="0"/>
              <a:t>Bone, Daniel, Matthew Black, Ming Li, </a:t>
            </a:r>
            <a:r>
              <a:rPr lang="en-US" sz="1100" dirty="0" err="1"/>
              <a:t>Angeliki</a:t>
            </a:r>
            <a:r>
              <a:rPr lang="en-US" sz="1100" dirty="0"/>
              <a:t> </a:t>
            </a:r>
            <a:r>
              <a:rPr lang="en-US" sz="1100" dirty="0" err="1"/>
              <a:t>Metallinou</a:t>
            </a:r>
            <a:r>
              <a:rPr lang="en-US" sz="1100" dirty="0"/>
              <a:t>, </a:t>
            </a:r>
            <a:r>
              <a:rPr lang="en-US" sz="1100" dirty="0" err="1"/>
              <a:t>Sungbok</a:t>
            </a:r>
            <a:r>
              <a:rPr lang="en-US" sz="1100" dirty="0"/>
              <a:t> Lee, and </a:t>
            </a:r>
            <a:r>
              <a:rPr lang="en-US" sz="1100" dirty="0" err="1"/>
              <a:t>Shrikanth</a:t>
            </a:r>
            <a:r>
              <a:rPr lang="en-US" sz="1100" dirty="0"/>
              <a:t> S. Narayanan. 2011. Intoxicated Speech Detection by Fusion of Speaker Normalized Hierarchical Features and GMM </a:t>
            </a:r>
            <a:r>
              <a:rPr lang="en-US" sz="1100" dirty="0" err="1"/>
              <a:t>Supervectors</a:t>
            </a:r>
            <a:r>
              <a:rPr lang="en-US" sz="1100" dirty="0"/>
              <a:t>. In </a:t>
            </a:r>
            <a:r>
              <a:rPr lang="en-US" sz="1100" i="1" dirty="0"/>
              <a:t>INTERSPEECH</a:t>
            </a:r>
            <a:r>
              <a:rPr lang="en-US" sz="1100" dirty="0"/>
              <a:t>, pp. 3217-3220. </a:t>
            </a:r>
          </a:p>
          <a:p>
            <a:r>
              <a:rPr lang="en-US" dirty="0"/>
              <a:t>Prosody  (f0, duration, energy, jitter, shimmer)</a:t>
            </a:r>
          </a:p>
          <a:p>
            <a:r>
              <a:rPr lang="en-US" dirty="0"/>
              <a:t>Spectral (MFCC, MFB log-energy, formants)</a:t>
            </a:r>
          </a:p>
          <a:p>
            <a:r>
              <a:rPr lang="en-US" dirty="0"/>
              <a:t>Computed over whole utterance and small windows</a:t>
            </a:r>
          </a:p>
          <a:p>
            <a:r>
              <a:rPr lang="en-US" dirty="0"/>
              <a:t>normalized phoneme duration</a:t>
            </a:r>
          </a:p>
          <a:p>
            <a:r>
              <a:rPr lang="en-US" dirty="0"/>
              <a:t>iterative speaker </a:t>
            </a:r>
            <a:r>
              <a:rPr lang="en-US" dirty="0" err="1"/>
              <a:t>normalizaton</a:t>
            </a:r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Depression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Stirman</a:t>
            </a:r>
            <a:r>
              <a:rPr lang="en-US" dirty="0"/>
              <a:t> and Pennebaker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Suicidal poets</a:t>
            </a:r>
          </a:p>
          <a:p>
            <a:r>
              <a:rPr lang="en-US"/>
              <a:t>300 poems from early, middle, late periods of</a:t>
            </a:r>
          </a:p>
          <a:p>
            <a:pPr lvl="1"/>
            <a:r>
              <a:rPr lang="en-US"/>
              <a:t>9 suicidal poets</a:t>
            </a:r>
          </a:p>
          <a:p>
            <a:pPr lvl="1"/>
            <a:r>
              <a:rPr lang="en-US"/>
              <a:t>9 non-suicidal poets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Stirman and Pennebaker:</a:t>
            </a:r>
            <a:br>
              <a:rPr lang="en-US"/>
            </a:br>
            <a:r>
              <a:rPr lang="en-US"/>
              <a:t>2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Durkheim disengagement model:</a:t>
            </a:r>
          </a:p>
          <a:p>
            <a:pPr lvl="1"/>
            <a:r>
              <a:rPr lang="en-US"/>
              <a:t>suicidal individual has failed to integrate into society sufficiently, is detached from social life</a:t>
            </a:r>
          </a:p>
          <a:p>
            <a:pPr lvl="1"/>
            <a:r>
              <a:rPr lang="en-US"/>
              <a:t>detach from the source of their pain, withdraw from social relationships, become more self-oriented</a:t>
            </a:r>
          </a:p>
          <a:p>
            <a:pPr lvl="1"/>
            <a:r>
              <a:rPr lang="en-US"/>
              <a:t>prediction:</a:t>
            </a:r>
          </a:p>
          <a:p>
            <a:pPr lvl="2"/>
            <a:r>
              <a:rPr lang="en-US"/>
              <a:t>more self-reference, less group references</a:t>
            </a:r>
          </a:p>
          <a:p>
            <a:r>
              <a:rPr lang="en-US"/>
              <a:t>Hopelessness model:</a:t>
            </a:r>
          </a:p>
          <a:p>
            <a:pPr lvl="1"/>
            <a:r>
              <a:rPr lang="en-US"/>
              <a:t>Suicide takes place during extended periods of sadness and desperation, pervasive feelings of helplessness, thoughts of death</a:t>
            </a:r>
          </a:p>
          <a:p>
            <a:pPr lvl="1"/>
            <a:r>
              <a:rPr lang="en-US"/>
              <a:t>prediction:</a:t>
            </a:r>
          </a:p>
          <a:p>
            <a:pPr lvl="2"/>
            <a:r>
              <a:rPr lang="en-US"/>
              <a:t>more negative emotion, fewer positive, more refs to death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156 poems from 9 poets who</a:t>
            </a:r>
          </a:p>
          <a:p>
            <a:pPr lvl="1"/>
            <a:r>
              <a:rPr lang="en-US"/>
              <a:t>committed suicide</a:t>
            </a:r>
          </a:p>
          <a:p>
            <a:pPr lvl="1"/>
            <a:r>
              <a:rPr lang="en-US"/>
              <a:t>published, well-known</a:t>
            </a:r>
          </a:p>
          <a:p>
            <a:pPr lvl="1"/>
            <a:r>
              <a:rPr lang="en-US"/>
              <a:t>in English</a:t>
            </a:r>
          </a:p>
          <a:p>
            <a:pPr lvl="1"/>
            <a:r>
              <a:rPr lang="en-US"/>
              <a:t>have written within 1 year of commmiting suicide</a:t>
            </a:r>
          </a:p>
          <a:p>
            <a:r>
              <a:rPr lang="en-US"/>
              <a:t>Control poets matched for nationality, education, sex, era.</a:t>
            </a:r>
          </a:p>
          <a:p>
            <a:pPr lvl="1"/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poets</a:t>
            </a:r>
          </a:p>
        </p:txBody>
      </p:sp>
      <p:pic>
        <p:nvPicPr>
          <p:cNvPr id="4" name="Content Placeholder 3" descr="suicide2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t="-55970" b="-55970"/>
          <a:stretch>
            <a:fillRect/>
          </a:stretch>
        </p:blipFill>
        <p:spPr/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Stirman and Pennebaker:</a:t>
            </a:r>
            <a:br>
              <a:rPr lang="en-US"/>
            </a:br>
            <a:r>
              <a:rPr lang="en-US"/>
              <a:t>Results</a:t>
            </a:r>
          </a:p>
        </p:txBody>
      </p:sp>
      <p:pic>
        <p:nvPicPr>
          <p:cNvPr id="4" name="Content Placeholder 3" descr="suicide1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t="-28605" b="-28605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 synthesis</a:t>
            </a:r>
          </a:p>
        </p:txBody>
      </p:sp>
      <p:pic>
        <p:nvPicPr>
          <p:cNvPr id="4" name="Content Placeholder 3" descr="tokuda1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997" b="-4997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5960533" y="6595646"/>
            <a:ext cx="16594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Tokuda</a:t>
            </a:r>
            <a:r>
              <a:rPr lang="en-US" dirty="0"/>
              <a:t> et al 2009</a:t>
            </a:r>
          </a:p>
        </p:txBody>
      </p:sp>
    </p:spTree>
    <p:extLst>
      <p:ext uri="{BB962C8B-B14F-4D97-AF65-F5344CB8AC3E}">
        <p14:creationId xmlns:p14="http://schemas.microsoft.com/office/powerpoint/2010/main" val="2299907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Significant factors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Disengagement theory</a:t>
            </a:r>
          </a:p>
          <a:p>
            <a:pPr lvl="1"/>
            <a:r>
              <a:rPr lang="en-US"/>
              <a:t>I, me, mine</a:t>
            </a:r>
          </a:p>
          <a:p>
            <a:pPr lvl="1"/>
            <a:r>
              <a:rPr lang="en-US"/>
              <a:t>we, our, ours</a:t>
            </a:r>
          </a:p>
          <a:p>
            <a:r>
              <a:rPr lang="en-US"/>
              <a:t>Hopelessness theory</a:t>
            </a:r>
          </a:p>
          <a:p>
            <a:pPr lvl="1"/>
            <a:r>
              <a:rPr lang="en-US"/>
              <a:t>death, grave</a:t>
            </a:r>
          </a:p>
          <a:p>
            <a:r>
              <a:rPr lang="en-US"/>
              <a:t>Other</a:t>
            </a:r>
          </a:p>
          <a:p>
            <a:pPr lvl="1"/>
            <a:r>
              <a:rPr lang="en-US"/>
              <a:t>sexual words (lust, breast)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9"/>
            <a:ext cx="9144000" cy="1143000"/>
          </a:xfrm>
        </p:spPr>
        <p:txBody>
          <a:bodyPr/>
          <a:lstStyle/>
          <a:p>
            <a:r>
              <a:rPr lang="en-US" sz="3600" dirty="0"/>
              <a:t>Rude et al: Language use of depressed and depression-vulnerable college students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Beck (1967) cognitive theory of depression</a:t>
            </a:r>
          </a:p>
          <a:p>
            <a:pPr lvl="1"/>
            <a:r>
              <a:rPr lang="en-US" dirty="0"/>
              <a:t>depression-prone individuals see the world and themselves in pervasively negative terms</a:t>
            </a:r>
          </a:p>
          <a:p>
            <a:r>
              <a:rPr lang="en-US" dirty="0" err="1"/>
              <a:t>Pyszynski</a:t>
            </a:r>
            <a:r>
              <a:rPr lang="en-US" dirty="0"/>
              <a:t> and Greenberg (1987)</a:t>
            </a:r>
          </a:p>
          <a:p>
            <a:pPr lvl="1"/>
            <a:r>
              <a:rPr lang="en-US" dirty="0"/>
              <a:t>think about themselves</a:t>
            </a:r>
          </a:p>
          <a:p>
            <a:pPr lvl="1"/>
            <a:r>
              <a:rPr lang="en-US" dirty="0"/>
              <a:t>after the loss of a central source of self-worth, unable to exit a self-regulatory cycle concerned with efforts to regain what was lost.</a:t>
            </a:r>
          </a:p>
          <a:p>
            <a:pPr lvl="1"/>
            <a:r>
              <a:rPr lang="en-US" dirty="0"/>
              <a:t>results in self-focus, self-blame</a:t>
            </a:r>
          </a:p>
          <a:p>
            <a:r>
              <a:rPr lang="en-US" dirty="0"/>
              <a:t>Durkheim social integration/disengagement</a:t>
            </a:r>
          </a:p>
          <a:p>
            <a:pPr lvl="1"/>
            <a:r>
              <a:rPr lang="en-US" dirty="0"/>
              <a:t>perception of self as not integrated into society  is key to </a:t>
            </a:r>
            <a:r>
              <a:rPr lang="en-US" dirty="0" err="1"/>
              <a:t>suicidality</a:t>
            </a:r>
            <a:r>
              <a:rPr lang="en-US" dirty="0"/>
              <a:t> and possibly depression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College freshmen</a:t>
            </a:r>
          </a:p>
          <a:p>
            <a:pPr lvl="1"/>
            <a:r>
              <a:rPr lang="en-US"/>
              <a:t>31 currently-depressed (standard inventories)</a:t>
            </a:r>
          </a:p>
          <a:p>
            <a:pPr lvl="1"/>
            <a:r>
              <a:rPr lang="en-US"/>
              <a:t>26 formerly-depressed</a:t>
            </a:r>
          </a:p>
          <a:p>
            <a:pPr lvl="1"/>
            <a:r>
              <a:rPr lang="en-US"/>
              <a:t>67 never-depressed</a:t>
            </a:r>
          </a:p>
          <a:p>
            <a:r>
              <a:rPr lang="en-US"/>
              <a:t>Session 1: take depression inventory</a:t>
            </a:r>
          </a:p>
          <a:p>
            <a:r>
              <a:rPr lang="en-US"/>
              <a:t>Session 2: write essay</a:t>
            </a:r>
          </a:p>
          <a:p>
            <a:pPr lvl="1"/>
            <a:r>
              <a:rPr lang="en-US"/>
              <a:t>please describe your deepest thoughts and feelings about being in college… write continuously off the top of your head. Don’t worry about grammar or spelling. Just write continuously.</a:t>
            </a:r>
          </a:p>
          <a:p>
            <a:pPr lvl="1"/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depressed used more “I,me” than never-depressed</a:t>
            </a:r>
          </a:p>
          <a:p>
            <a:pPr lvl="1"/>
            <a:r>
              <a:rPr lang="en-US"/>
              <a:t>turned out to be only “I”</a:t>
            </a:r>
          </a:p>
          <a:p>
            <a:r>
              <a:rPr lang="en-US"/>
              <a:t>and used more negative emotional words</a:t>
            </a:r>
          </a:p>
          <a:p>
            <a:endParaRPr lang="en-US"/>
          </a:p>
          <a:p>
            <a:r>
              <a:rPr lang="en-US"/>
              <a:t>not enough “we” to check Durkheim model</a:t>
            </a:r>
          </a:p>
          <a:p>
            <a:endParaRPr lang="en-US"/>
          </a:p>
          <a:p>
            <a:r>
              <a:rPr lang="en-US"/>
              <a:t>formerly depressed participants used more “I” in the last third of the essay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Ramirez-Esparza et al: Depression in English and Spanish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Study 1: Use LIWC counts on posts from 320 English and Spanish forums</a:t>
            </a:r>
          </a:p>
          <a:p>
            <a:pPr lvl="1"/>
            <a:r>
              <a:rPr lang="en-US"/>
              <a:t>80 posts each from depression forums in English and Spanish</a:t>
            </a:r>
          </a:p>
          <a:p>
            <a:pPr lvl="1"/>
            <a:r>
              <a:rPr lang="en-US"/>
              <a:t>80 control posts each from  breast cancer forums</a:t>
            </a:r>
          </a:p>
          <a:p>
            <a:r>
              <a:rPr lang="en-US"/>
              <a:t>Run the following LIWC categories</a:t>
            </a:r>
          </a:p>
          <a:p>
            <a:pPr lvl="1"/>
            <a:r>
              <a:rPr lang="en-US"/>
              <a:t>I</a:t>
            </a:r>
          </a:p>
          <a:p>
            <a:pPr lvl="1"/>
            <a:r>
              <a:rPr lang="en-US"/>
              <a:t>we</a:t>
            </a:r>
          </a:p>
          <a:p>
            <a:pPr lvl="1"/>
            <a:r>
              <a:rPr lang="en-US"/>
              <a:t>negative emotion</a:t>
            </a:r>
          </a:p>
          <a:p>
            <a:pPr lvl="1"/>
            <a:r>
              <a:rPr lang="en-US"/>
              <a:t>positive emotion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of Study 1</a:t>
            </a:r>
          </a:p>
        </p:txBody>
      </p:sp>
      <p:pic>
        <p:nvPicPr>
          <p:cNvPr id="4" name="Content Placeholder 3" descr="dep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t="14217" b="14217"/>
          <a:stretch>
            <a:fillRect/>
          </a:stretch>
        </p:blipFill>
        <p:spPr/>
      </p:pic>
      <p:sp>
        <p:nvSpPr>
          <p:cNvPr id="3" name="TextBox 2"/>
          <p:cNvSpPr txBox="1"/>
          <p:nvPr/>
        </p:nvSpPr>
        <p:spPr>
          <a:xfrm>
            <a:off x="2743200" y="1219200"/>
            <a:ext cx="9181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/>
                <a:cs typeface="Calibri"/>
              </a:rPr>
              <a:t>English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76800" y="1219200"/>
            <a:ext cx="988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/>
                <a:cs typeface="Calibri"/>
              </a:rPr>
              <a:t>Spanish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Online Forum Posts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From depression forums:</a:t>
            </a:r>
          </a:p>
          <a:p>
            <a:pPr lvl="1"/>
            <a:r>
              <a:rPr lang="en-US" dirty="0"/>
              <a:t>404 English posts</a:t>
            </a:r>
          </a:p>
          <a:p>
            <a:pPr lvl="1"/>
            <a:r>
              <a:rPr lang="en-US" dirty="0"/>
              <a:t>404 Spanish posts</a:t>
            </a:r>
          </a:p>
          <a:p>
            <a:r>
              <a:rPr lang="en-US" dirty="0"/>
              <a:t>Create a term by document matrix of content words</a:t>
            </a:r>
          </a:p>
          <a:p>
            <a:pPr lvl="1"/>
            <a:r>
              <a:rPr lang="en-US" dirty="0"/>
              <a:t>200 most frequent content words</a:t>
            </a:r>
          </a:p>
          <a:p>
            <a:r>
              <a:rPr lang="en-US" dirty="0"/>
              <a:t>Do a factor analysis</a:t>
            </a:r>
          </a:p>
          <a:p>
            <a:pPr lvl="1"/>
            <a:r>
              <a:rPr lang="en-US" dirty="0"/>
              <a:t>dimensionality reduction in term-document matrix</a:t>
            </a:r>
          </a:p>
          <a:p>
            <a:pPr lvl="1"/>
            <a:r>
              <a:rPr lang="en-US" dirty="0"/>
              <a:t>Used 5 factors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563561"/>
          </a:xfrm>
        </p:spPr>
        <p:txBody>
          <a:bodyPr/>
          <a:lstStyle/>
          <a:p>
            <a:r>
              <a:rPr lang="en-US" dirty="0"/>
              <a:t>English Factors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a</a:t>
            </a:r>
          </a:p>
        </p:txBody>
      </p:sp>
      <p:pic>
        <p:nvPicPr>
          <p:cNvPr id="4" name="Picture 3" descr="fac1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8200"/>
            <a:ext cx="5486400" cy="6210300"/>
          </a:xfrm>
          <a:prstGeom prst="rect">
            <a:avLst/>
          </a:prstGeom>
        </p:spPr>
      </p:pic>
      <p:pic>
        <p:nvPicPr>
          <p:cNvPr id="5" name="Picture 4" descr="fac2.tiff"/>
          <p:cNvPicPr>
            <a:picLocks noChangeAspect="1"/>
          </p:cNvPicPr>
          <p:nvPr/>
        </p:nvPicPr>
        <p:blipFill>
          <a:blip r:embed="rId3"/>
          <a:srcRect l="29691" r="29691"/>
          <a:stretch>
            <a:fillRect/>
          </a:stretch>
        </p:blipFill>
        <p:spPr>
          <a:xfrm>
            <a:off x="5996671" y="876300"/>
            <a:ext cx="2068576" cy="5067300"/>
          </a:xfrm>
          <a:prstGeom prst="rect">
            <a:avLst/>
          </a:prstGeom>
        </p:spPr>
      </p:pic>
      <p:pic>
        <p:nvPicPr>
          <p:cNvPr id="6" name="Picture 5" descr="fac2.tiff"/>
          <p:cNvPicPr>
            <a:picLocks noChangeAspect="1"/>
          </p:cNvPicPr>
          <p:nvPr/>
        </p:nvPicPr>
        <p:blipFill>
          <a:blip r:embed="rId3"/>
          <a:srcRect r="78680"/>
          <a:stretch>
            <a:fillRect/>
          </a:stretch>
        </p:blipFill>
        <p:spPr>
          <a:xfrm>
            <a:off x="5574541" y="876300"/>
            <a:ext cx="1085707" cy="5067300"/>
          </a:xfrm>
          <a:prstGeom prst="rect">
            <a:avLst/>
          </a:prstGeom>
        </p:spPr>
      </p:pic>
      <p:pic>
        <p:nvPicPr>
          <p:cNvPr id="7" name="Picture 6" descr="fac2.tiff"/>
          <p:cNvPicPr>
            <a:picLocks noChangeAspect="1"/>
          </p:cNvPicPr>
          <p:nvPr/>
        </p:nvPicPr>
        <p:blipFill>
          <a:blip r:embed="rId3"/>
          <a:srcRect l="89072"/>
          <a:stretch>
            <a:fillRect/>
          </a:stretch>
        </p:blipFill>
        <p:spPr>
          <a:xfrm>
            <a:off x="8206471" y="876300"/>
            <a:ext cx="556529" cy="5067300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Spanish Factors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a</a:t>
            </a:r>
          </a:p>
        </p:txBody>
      </p:sp>
      <p:pic>
        <p:nvPicPr>
          <p:cNvPr id="4" name="Picture 3" descr="fac1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5261"/>
            <a:ext cx="4935823" cy="5103139"/>
          </a:xfrm>
          <a:prstGeom prst="rect">
            <a:avLst/>
          </a:prstGeom>
        </p:spPr>
      </p:pic>
      <p:pic>
        <p:nvPicPr>
          <p:cNvPr id="7" name="Picture 6" descr="fac2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7794" y="228600"/>
            <a:ext cx="4132797" cy="2819400"/>
          </a:xfrm>
          <a:prstGeom prst="rect">
            <a:avLst/>
          </a:prstGeom>
        </p:spPr>
      </p:pic>
      <p:pic>
        <p:nvPicPr>
          <p:cNvPr id="8" name="Picture 7" descr="fac5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3505200"/>
            <a:ext cx="6220444" cy="291465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639761"/>
          </a:xfrm>
        </p:spPr>
        <p:txBody>
          <a:bodyPr/>
          <a:lstStyle/>
          <a:p>
            <a:r>
              <a:rPr lang="en-US" dirty="0"/>
              <a:t>Speech features for Depression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143000"/>
            <a:ext cx="8458200" cy="4572000"/>
          </a:xfrm>
        </p:spPr>
        <p:txBody>
          <a:bodyPr/>
          <a:lstStyle/>
          <a:p>
            <a:pPr marL="0" indent="0">
              <a:buNone/>
            </a:pPr>
            <a:r>
              <a:rPr lang="en-US" sz="1200" dirty="0"/>
              <a:t>Sanchez, Michelle Hewlett, </a:t>
            </a:r>
            <a:r>
              <a:rPr lang="en-US" sz="1200" dirty="0" err="1"/>
              <a:t>Dimitra</a:t>
            </a:r>
            <a:r>
              <a:rPr lang="en-US" sz="1200" dirty="0"/>
              <a:t> </a:t>
            </a:r>
            <a:r>
              <a:rPr lang="en-US" sz="1200" dirty="0" err="1"/>
              <a:t>Vergyri</a:t>
            </a:r>
            <a:r>
              <a:rPr lang="en-US" sz="1200" dirty="0"/>
              <a:t>, Luciana </a:t>
            </a:r>
            <a:r>
              <a:rPr lang="en-US" sz="1200" dirty="0" err="1"/>
              <a:t>Ferrer</a:t>
            </a:r>
            <a:r>
              <a:rPr lang="en-US" sz="1200" dirty="0"/>
              <a:t>, Colleen Richey, Pablo Garcia, Bruce </a:t>
            </a:r>
            <a:r>
              <a:rPr lang="en-US" sz="1200" dirty="0" err="1"/>
              <a:t>Knoth</a:t>
            </a:r>
            <a:r>
              <a:rPr lang="en-US" sz="1200" dirty="0"/>
              <a:t>, and William </a:t>
            </a:r>
            <a:r>
              <a:rPr lang="en-US" sz="1200" dirty="0" err="1"/>
              <a:t>Jarrold</a:t>
            </a:r>
            <a:r>
              <a:rPr lang="en-US" sz="1200" dirty="0"/>
              <a:t>. "Using Prosodic and Spectral Features in Detecting Depression in Elderly Males." In </a:t>
            </a:r>
            <a:r>
              <a:rPr lang="en-US" sz="1200" i="1" dirty="0"/>
              <a:t>INTERSPEECH</a:t>
            </a:r>
            <a:r>
              <a:rPr lang="en-US" sz="1200" dirty="0"/>
              <a:t>, pp. 3001-3004. 2011.</a:t>
            </a:r>
          </a:p>
          <a:p>
            <a:pPr marL="0" indent="0">
              <a:buNone/>
            </a:pPr>
            <a:r>
              <a:rPr lang="en-US" sz="1200" dirty="0" err="1"/>
              <a:t>Alghowinem</a:t>
            </a:r>
            <a:r>
              <a:rPr lang="en-US" sz="1200" dirty="0"/>
              <a:t>, Sharifa, Roland Goecke, Michael Wagner, Julien Epps, Michael Breakspear, and Gordon Parker. "From Joyous to Clinically Depressed: Mood Detection Using Spontaneous Speech." In </a:t>
            </a:r>
            <a:r>
              <a:rPr lang="en-US" sz="1200" i="1" dirty="0"/>
              <a:t>FLAIRS Conference</a:t>
            </a:r>
            <a:r>
              <a:rPr lang="en-US" sz="1200" dirty="0"/>
              <a:t>. 2012.</a:t>
            </a:r>
          </a:p>
          <a:p>
            <a:pPr marL="0" indent="0">
              <a:buNone/>
            </a:pPr>
            <a:r>
              <a:rPr lang="en-US" sz="1200" dirty="0"/>
              <a:t>Moore, Elliot, Mark A. Clements, John W. </a:t>
            </a:r>
            <a:r>
              <a:rPr lang="en-US" sz="1200" dirty="0" err="1"/>
              <a:t>Peifer</a:t>
            </a:r>
            <a:r>
              <a:rPr lang="en-US" sz="1200" dirty="0"/>
              <a:t>, and Lydia </a:t>
            </a:r>
            <a:r>
              <a:rPr lang="en-US" sz="1200" dirty="0" err="1"/>
              <a:t>Weisser</a:t>
            </a:r>
            <a:r>
              <a:rPr lang="en-US" sz="1200" dirty="0"/>
              <a:t>. "Critical analysis of the impact of glottal features in the classification of clinical depression in speech." </a:t>
            </a:r>
            <a:r>
              <a:rPr lang="en-US" sz="1200" i="1" dirty="0"/>
              <a:t>Biomedical Engineering, IEEE Transactions on</a:t>
            </a:r>
            <a:r>
              <a:rPr lang="en-US" sz="1200" dirty="0"/>
              <a:t> 55, no. 1 (2008): 96-107</a:t>
            </a:r>
          </a:p>
          <a:p>
            <a:pPr marL="0" indent="0">
              <a:buNone/>
            </a:pPr>
            <a:r>
              <a:rPr lang="en-US" sz="1200" dirty="0"/>
              <a:t>D. J. France, R. G. </a:t>
            </a:r>
            <a:r>
              <a:rPr lang="en-US" sz="1200" dirty="0" err="1"/>
              <a:t>Shiavi</a:t>
            </a:r>
            <a:r>
              <a:rPr lang="en-US" sz="1200" dirty="0"/>
              <a:t>, S. Silverman, M. Silverman, and D. M. Wilkes, “Acoustical properties of speech as indicators of depression and suicidal risk,” </a:t>
            </a:r>
            <a:r>
              <a:rPr lang="en-US" sz="1200" i="1" dirty="0"/>
              <a:t>IEEE Trans. Biomed. Eng.</a:t>
            </a:r>
            <a:r>
              <a:rPr lang="en-US" sz="1200" dirty="0"/>
              <a:t>, vol. 47, no. 7, pp. 829–837, Jul. 2000. </a:t>
            </a:r>
          </a:p>
          <a:p>
            <a:pPr marL="0" indent="0">
              <a:buNone/>
            </a:pPr>
            <a:r>
              <a:rPr lang="en-US" sz="1200" dirty="0"/>
              <a:t>E. Moore, II, M. Clements, J. </a:t>
            </a:r>
            <a:r>
              <a:rPr lang="en-US" sz="1200" dirty="0" err="1"/>
              <a:t>Peifer</a:t>
            </a:r>
            <a:r>
              <a:rPr lang="en-US" sz="1200" dirty="0"/>
              <a:t>, and L. </a:t>
            </a:r>
            <a:r>
              <a:rPr lang="en-US" sz="1200" dirty="0" err="1"/>
              <a:t>Weisser</a:t>
            </a:r>
            <a:r>
              <a:rPr lang="en-US" sz="1200" dirty="0"/>
              <a:t>, “Comparing objective feature statistics of speech for classifying clinical depression,” in </a:t>
            </a:r>
            <a:r>
              <a:rPr lang="en-US" sz="1200" i="1" dirty="0"/>
              <a:t>Proc. 26th Ann. Conf. Eng. Med. Biol.</a:t>
            </a:r>
            <a:r>
              <a:rPr lang="en-US" sz="1200" dirty="0"/>
              <a:t>, 2004, vol. 1, pp. 17–20. </a:t>
            </a:r>
            <a:endParaRPr lang="en-US" sz="1600" dirty="0"/>
          </a:p>
          <a:p>
            <a:pPr marL="0" indent="0">
              <a:buNone/>
            </a:pPr>
            <a:r>
              <a:rPr lang="en-US" sz="2800" dirty="0"/>
              <a:t>Commonly used features:</a:t>
            </a:r>
          </a:p>
          <a:p>
            <a:r>
              <a:rPr lang="en-US" sz="2800" dirty="0"/>
              <a:t>F0 variance (monopitch)</a:t>
            </a:r>
          </a:p>
          <a:p>
            <a:r>
              <a:rPr lang="en-US" sz="2800" dirty="0"/>
              <a:t>loudness variance (monoloudness)</a:t>
            </a:r>
          </a:p>
          <a:p>
            <a:r>
              <a:rPr lang="en-US" sz="2800" dirty="0"/>
              <a:t>rate of speech (slower)</a:t>
            </a:r>
          </a:p>
          <a:p>
            <a:pPr lvl="1"/>
            <a:r>
              <a:rPr lang="en-US" dirty="0"/>
              <a:t>response delay, pauses</a:t>
            </a:r>
          </a:p>
          <a:p>
            <a:r>
              <a:rPr lang="en-US" dirty="0"/>
              <a:t>spectral features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26133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HTS system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543993"/>
            <a:ext cx="5695950" cy="45148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1980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</a:t>
            </a:r>
            <a:r>
              <a:rPr lang="en-US" dirty="0" err="1"/>
              <a:t>Tokuda</a:t>
            </a:r>
            <a:r>
              <a:rPr lang="en-US" dirty="0"/>
              <a:t>, Zen, &amp; Black. 2009)</a:t>
            </a:r>
          </a:p>
        </p:txBody>
      </p:sp>
    </p:spTree>
    <p:extLst>
      <p:ext uri="{BB962C8B-B14F-4D97-AF65-F5344CB8AC3E}">
        <p14:creationId xmlns:p14="http://schemas.microsoft.com/office/powerpoint/2010/main" val="30264889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Topic 3: Trauma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Social stage model of collective coping (Pennebaker &amp; </a:t>
            </a:r>
            <a:r>
              <a:rPr lang="en-US" dirty="0" err="1"/>
              <a:t>Harber</a:t>
            </a:r>
            <a:r>
              <a:rPr lang="en-US" dirty="0"/>
              <a:t>, 1993). After a traumatic experience:</a:t>
            </a:r>
          </a:p>
          <a:p>
            <a:pPr marL="274638" lvl="1" indent="0">
              <a:buNone/>
            </a:pPr>
            <a:r>
              <a:rPr lang="en-US" dirty="0"/>
              <a:t>Stage 1: people cope by sharing their thoughts about the upsetting experience</a:t>
            </a:r>
          </a:p>
          <a:p>
            <a:pPr marL="274638" lvl="1" indent="0">
              <a:buNone/>
            </a:pPr>
            <a:r>
              <a:rPr lang="en-US" dirty="0"/>
              <a:t>Stage 2, a few weeks later: decrease in talking, but still thinking about event</a:t>
            </a:r>
          </a:p>
          <a:p>
            <a:pPr marL="274638" lvl="1" indent="0">
              <a:buNone/>
            </a:pPr>
            <a:r>
              <a:rPr lang="en-US" dirty="0"/>
              <a:t>Stage 3: 6-8 weeks later: reduction in both talking and thinking</a:t>
            </a:r>
          </a:p>
          <a:p>
            <a:pPr marL="274638" lvl="1" indent="0">
              <a:buNone/>
            </a:pPr>
            <a:endParaRPr lang="en-US" dirty="0"/>
          </a:p>
          <a:p>
            <a:pPr marL="274638" lvl="1" indent="0">
              <a:buNone/>
            </a:pPr>
            <a:r>
              <a:rPr lang="en-US" b="1" dirty="0"/>
              <a:t>What are the linguistic characteristics of stage 1?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915400" cy="1401761"/>
          </a:xfrm>
        </p:spPr>
        <p:txBody>
          <a:bodyPr/>
          <a:lstStyle/>
          <a:p>
            <a:r>
              <a:rPr lang="en-US" sz="3200" dirty="0"/>
              <a:t>Cohn, </a:t>
            </a:r>
            <a:r>
              <a:rPr lang="en-US" sz="3200" dirty="0" err="1"/>
              <a:t>Mehl</a:t>
            </a:r>
            <a:r>
              <a:rPr lang="en-US" sz="3200" dirty="0"/>
              <a:t>, Pennebaker: Linguistic Markers of Psychological Change Surrounding September 11, 2001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838200" y="1905000"/>
            <a:ext cx="7772400" cy="4572000"/>
          </a:xfrm>
        </p:spPr>
        <p:txBody>
          <a:bodyPr/>
          <a:lstStyle/>
          <a:p>
            <a:r>
              <a:rPr lang="en-US" dirty="0"/>
              <a:t>1084 </a:t>
            </a:r>
            <a:r>
              <a:rPr lang="en-US" dirty="0" err="1"/>
              <a:t>LiveJournal</a:t>
            </a:r>
            <a:r>
              <a:rPr lang="en-US" dirty="0"/>
              <a:t> users</a:t>
            </a:r>
          </a:p>
          <a:p>
            <a:r>
              <a:rPr lang="en-US" dirty="0"/>
              <a:t>all blog entries for 2 months before and after 9/11</a:t>
            </a:r>
          </a:p>
          <a:p>
            <a:r>
              <a:rPr lang="en-US" dirty="0"/>
              <a:t>Lumped prior two months into one “baseline” corpus.</a:t>
            </a:r>
          </a:p>
          <a:p>
            <a:r>
              <a:rPr lang="en-US" dirty="0"/>
              <a:t>Investigated changes after 9/11 compared to that baseline</a:t>
            </a:r>
          </a:p>
          <a:p>
            <a:r>
              <a:rPr lang="en-US" dirty="0"/>
              <a:t>Using LIWC categories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Variables examined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Emotional positivity</a:t>
            </a:r>
          </a:p>
          <a:p>
            <a:pPr lvl="1"/>
            <a:r>
              <a:rPr lang="en-US"/>
              <a:t>difference between LIWC scores for positive emotion words (happy, good, nice) and negative emotion words (kill, ugly, guilty).</a:t>
            </a:r>
          </a:p>
          <a:p>
            <a:r>
              <a:rPr lang="en-US"/>
              <a:t>cognitive processing</a:t>
            </a:r>
          </a:p>
          <a:p>
            <a:pPr lvl="1"/>
            <a:r>
              <a:rPr lang="en-US"/>
              <a:t>think, question, because: concerned with organizing and intellectually understanding issues</a:t>
            </a:r>
          </a:p>
          <a:p>
            <a:r>
              <a:rPr lang="en-US"/>
              <a:t>social orientation</a:t>
            </a:r>
          </a:p>
          <a:p>
            <a:pPr lvl="1"/>
            <a:r>
              <a:rPr lang="en-US"/>
              <a:t>talk, share, friends and personal pronouns besides I/me. (essentially counts # of references to other people)</a:t>
            </a:r>
          </a:p>
          <a:p>
            <a:pPr lvl="2"/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Last factor: Psychological Distancing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psychological distancing</a:t>
            </a:r>
          </a:p>
          <a:p>
            <a:pPr lvl="1"/>
            <a:r>
              <a:rPr lang="en-US"/>
              <a:t>factor-analytic: </a:t>
            </a:r>
          </a:p>
          <a:p>
            <a:pPr lvl="2"/>
            <a:r>
              <a:rPr lang="en-US"/>
              <a:t>+ articles, </a:t>
            </a:r>
          </a:p>
          <a:p>
            <a:pPr lvl="2"/>
            <a:r>
              <a:rPr lang="en-US"/>
              <a:t>+ words &gt; 6 letters long</a:t>
            </a:r>
          </a:p>
          <a:p>
            <a:pPr lvl="2"/>
            <a:r>
              <a:rPr lang="en-US"/>
              <a:t>- I/me/mine</a:t>
            </a:r>
          </a:p>
          <a:p>
            <a:pPr lvl="2"/>
            <a:r>
              <a:rPr lang="en-US"/>
              <a:t>- would/should/could</a:t>
            </a:r>
          </a:p>
          <a:p>
            <a:pPr lvl="2"/>
            <a:r>
              <a:rPr lang="en-US"/>
              <a:t>- present tense verbs</a:t>
            </a:r>
          </a:p>
          <a:p>
            <a:pPr lvl="1"/>
            <a:r>
              <a:rPr lang="en-US"/>
              <a:t>low score = personal, experiential lg, focus on here and now</a:t>
            </a:r>
          </a:p>
          <a:p>
            <a:pPr lvl="1"/>
            <a:r>
              <a:rPr lang="en-US"/>
              <a:t>high score: abstract, impersonal, rational tone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</a:p>
        </p:txBody>
      </p:sp>
      <p:pic>
        <p:nvPicPr>
          <p:cNvPr id="4" name="Content Placeholder 3" descr="911.tiff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t="11356" b="11356"/>
          <a:stretch>
            <a:fillRect/>
          </a:stretch>
        </p:blipFill>
        <p:spPr/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sz="2800">
                <a:ea typeface="ＭＳ Ｐゴシック" pitchFamily="-65" charset="-128"/>
                <a:cs typeface="ＭＳ Ｐゴシック" pitchFamily="-65" charset="-128"/>
              </a:rPr>
              <a:t>LiveJournal.com September 11, 2001 study:  </a:t>
            </a:r>
            <a:br>
              <a:rPr lang="en-US" sz="2800">
                <a:ea typeface="ＭＳ Ｐゴシック" pitchFamily="-65" charset="-128"/>
                <a:cs typeface="ＭＳ Ｐゴシック" pitchFamily="-65" charset="-128"/>
              </a:rPr>
            </a:br>
            <a:r>
              <a:rPr lang="en-US" sz="2800">
                <a:ea typeface="ＭＳ Ｐゴシック" pitchFamily="-65" charset="-128"/>
                <a:cs typeface="ＭＳ Ｐゴシック" pitchFamily="-65" charset="-128"/>
              </a:rPr>
              <a:t>Positive and negative emotion words</a:t>
            </a:r>
          </a:p>
        </p:txBody>
      </p:sp>
      <p:pic>
        <p:nvPicPr>
          <p:cNvPr id="35843" name="Picture 3" descr="MOODSBYDAY0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914400" y="1981200"/>
            <a:ext cx="7391400" cy="4619625"/>
          </a:xfrm>
          <a:noFill/>
        </p:spPr>
      </p:pic>
      <p:sp>
        <p:nvSpPr>
          <p:cNvPr id="6" name="Rectangle 5"/>
          <p:cNvSpPr/>
          <p:nvPr/>
        </p:nvSpPr>
        <p:spPr>
          <a:xfrm>
            <a:off x="1066800" y="1371600"/>
            <a:ext cx="708660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solidFill>
                  <a:srgbClr val="644646"/>
                </a:solidFill>
                <a:ea typeface="ＭＳ Ｐゴシック" pitchFamily="-65" charset="-128"/>
                <a:cs typeface="ＭＳ Ｐゴシック" pitchFamily="-65" charset="-128"/>
              </a:rPr>
              <a:t>Cohn,  Mehl, Pennebaker. 2004.  Linguistic markers of psychological change surrounding September 11, 2001. Psychological Science 15, 10: 687-693.</a:t>
            </a:r>
            <a:endParaRPr lang="en-US" sz="1600">
              <a:solidFill>
                <a:srgbClr val="644646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86400" y="6324600"/>
            <a:ext cx="3315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Graph from Pennebaker slides</a:t>
            </a:r>
          </a:p>
        </p:txBody>
      </p:sp>
    </p:spTree>
    <p:extLst>
      <p:ext uri="{BB962C8B-B14F-4D97-AF65-F5344CB8AC3E}">
        <p14:creationId xmlns:p14="http://schemas.microsoft.com/office/powerpoint/2010/main" val="226152334"/>
      </p:ext>
    </p:extLst>
  </p:cSld>
  <p:clrMapOvr>
    <a:masterClrMapping/>
  </p:clrMapOvr>
  <p:transition>
    <p:random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229600" cy="1143000"/>
          </a:xfrm>
        </p:spPr>
        <p:txBody>
          <a:bodyPr/>
          <a:lstStyle/>
          <a:p>
            <a:br>
              <a:rPr lang="en-US" sz="3600">
                <a:ea typeface="ＭＳ Ｐゴシック" pitchFamily="-65" charset="-128"/>
                <a:cs typeface="ＭＳ Ｐゴシック" pitchFamily="-65" charset="-128"/>
              </a:rPr>
            </a:br>
            <a:r>
              <a:rPr lang="en-US" sz="3600">
                <a:ea typeface="ＭＳ Ｐゴシック" pitchFamily="-65" charset="-128"/>
                <a:cs typeface="ＭＳ Ｐゴシック" pitchFamily="-65" charset="-128"/>
              </a:rPr>
              <a:t>Livejournal.com:</a:t>
            </a:r>
            <a:br>
              <a:rPr lang="en-US" sz="3600">
                <a:ea typeface="ＭＳ Ｐゴシック" pitchFamily="-65" charset="-128"/>
                <a:cs typeface="ＭＳ Ｐゴシック" pitchFamily="-65" charset="-128"/>
              </a:rPr>
            </a:br>
            <a:r>
              <a:rPr lang="en-US" sz="3600" b="1" i="1">
                <a:ea typeface="ＭＳ Ｐゴシック" pitchFamily="-65" charset="-128"/>
                <a:cs typeface="ＭＳ Ｐゴシック" pitchFamily="-65" charset="-128"/>
              </a:rPr>
              <a:t> I, me, my  </a:t>
            </a:r>
            <a:r>
              <a:rPr lang="en-US" sz="3600">
                <a:ea typeface="ＭＳ Ｐゴシック" pitchFamily="-65" charset="-128"/>
                <a:cs typeface="ＭＳ Ｐゴシック" pitchFamily="-65" charset="-128"/>
              </a:rPr>
              <a:t>on or after Sep 11, 2001</a:t>
            </a:r>
          </a:p>
        </p:txBody>
      </p:sp>
      <p:graphicFrame>
        <p:nvGraphicFramePr>
          <p:cNvPr id="31746" name="Object 2"/>
          <p:cNvGraphicFramePr>
            <a:graphicFrameLocks noChangeAspect="1"/>
          </p:cNvGraphicFramePr>
          <p:nvPr/>
        </p:nvGraphicFramePr>
        <p:xfrm>
          <a:off x="838200" y="2217737"/>
          <a:ext cx="6477000" cy="418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Picture" r:id="rId4" imgW="5537200" imgH="4406900" progId="">
                  <p:embed/>
                </p:oleObj>
              </mc:Choice>
              <mc:Fallback>
                <p:oleObj name="Picture" r:id="rId4" imgW="5537200" imgH="440690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2217737"/>
                        <a:ext cx="6477000" cy="418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33400" y="6324600"/>
            <a:ext cx="3315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Graph from Pennebaker slides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90600" y="14478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accent6">
                    <a:lumMod val="75000"/>
                  </a:schemeClr>
                </a:solidFill>
                <a:ea typeface="ＭＳ Ｐゴシック" pitchFamily="-65" charset="-128"/>
                <a:cs typeface="ＭＳ Ｐゴシック" pitchFamily="-65" charset="-128"/>
              </a:rPr>
              <a:t>Cohn, Mehl, Pennebaker. 2004. Linguistic markers of psychological change surrounding September 11, 2001. Psychological Science 15, 10: 687-693.</a:t>
            </a:r>
            <a:endParaRPr lang="en-US" sz="160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393410"/>
      </p:ext>
    </p:extLst>
  </p:cSld>
  <p:clrMapOvr>
    <a:masterClrMapping/>
  </p:clrMapOvr>
  <p:transition>
    <p:random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ea typeface="ＭＳ Ｐゴシック" pitchFamily="-65" charset="-128"/>
                <a:cs typeface="ＭＳ Ｐゴシック" pitchFamily="-65" charset="-128"/>
              </a:rPr>
              <a:t>September 11 LiveJournal.com study:  </a:t>
            </a:r>
            <a:br>
              <a:rPr lang="en-US" sz="3200">
                <a:ea typeface="ＭＳ Ｐゴシック" pitchFamily="-65" charset="-128"/>
                <a:cs typeface="ＭＳ Ｐゴシック" pitchFamily="-65" charset="-128"/>
              </a:rPr>
            </a:br>
            <a:r>
              <a:rPr lang="en-US" sz="3200" b="1" i="1">
                <a:ea typeface="ＭＳ Ｐゴシック" pitchFamily="-65" charset="-128"/>
                <a:cs typeface="ＭＳ Ｐゴシック" pitchFamily="-65" charset="-128"/>
              </a:rPr>
              <a:t>We, us, our</a:t>
            </a:r>
          </a:p>
        </p:txBody>
      </p:sp>
      <p:graphicFrame>
        <p:nvGraphicFramePr>
          <p:cNvPr id="33794" name="Object 2"/>
          <p:cNvGraphicFramePr>
            <a:graphicFrameLocks noChangeAspect="1"/>
          </p:cNvGraphicFramePr>
          <p:nvPr/>
        </p:nvGraphicFramePr>
        <p:xfrm>
          <a:off x="1371600" y="2255647"/>
          <a:ext cx="6629400" cy="43118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" name="Picture" r:id="rId4" imgW="5537200" imgH="4406900" progId="">
                  <p:embed/>
                </p:oleObj>
              </mc:Choice>
              <mc:Fallback>
                <p:oleObj name="Picture" r:id="rId4" imgW="5537200" imgH="440690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1600" y="2255647"/>
                        <a:ext cx="6629400" cy="431187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1447800" y="1447801"/>
            <a:ext cx="708660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solidFill>
                  <a:srgbClr val="644646"/>
                </a:solidFill>
                <a:ea typeface="ＭＳ Ｐゴシック" pitchFamily="-65" charset="-128"/>
                <a:cs typeface="ＭＳ Ｐゴシック" pitchFamily="-65" charset="-128"/>
              </a:rPr>
              <a:t>Cohn,  Mehl, Pennebaker. 2004.  Linguistic markers of psychological change surrounding September 11, 2001. Psychological Science 15, 10: 687-693.</a:t>
            </a:r>
            <a:endParaRPr lang="en-US" sz="1600">
              <a:solidFill>
                <a:srgbClr val="64464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3400" y="6324600"/>
            <a:ext cx="3315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Graph from Pennebaker slides</a:t>
            </a:r>
          </a:p>
        </p:txBody>
      </p:sp>
    </p:spTree>
    <p:extLst>
      <p:ext uri="{BB962C8B-B14F-4D97-AF65-F5344CB8AC3E}">
        <p14:creationId xmlns:p14="http://schemas.microsoft.com/office/powerpoint/2010/main" val="355059130"/>
      </p:ext>
    </p:extLst>
  </p:cSld>
  <p:clrMapOvr>
    <a:masterClrMapping/>
  </p:clrMapOvr>
  <p:transition>
    <p:random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Trauma after Princess Diana’s death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Princess Diana died August 30, 1997</a:t>
            </a:r>
          </a:p>
          <a:p>
            <a:r>
              <a:rPr lang="en-US" dirty="0"/>
              <a:t>Over the next 4 weeks, scraped all conversations from “The UK Experience” chat room on AOL.</a:t>
            </a:r>
          </a:p>
          <a:p>
            <a:r>
              <a:rPr lang="en-US" dirty="0"/>
              <a:t>121 chat sessions among 3,139 participants.</a:t>
            </a:r>
          </a:p>
          <a:p>
            <a:r>
              <a:rPr lang="en-US" dirty="0"/>
              <a:t>Compared to baseline rates:</a:t>
            </a:r>
          </a:p>
          <a:p>
            <a:pPr lvl="1"/>
            <a:r>
              <a:rPr lang="en-US" dirty="0"/>
              <a:t>Increase in </a:t>
            </a:r>
            <a:r>
              <a:rPr lang="en-US" dirty="0">
                <a:solidFill>
                  <a:srgbClr val="008000"/>
                </a:solidFill>
              </a:rPr>
              <a:t>we</a:t>
            </a:r>
          </a:p>
          <a:p>
            <a:pPr lvl="1"/>
            <a:r>
              <a:rPr lang="en-US" dirty="0"/>
              <a:t>Decrease in </a:t>
            </a:r>
            <a:r>
              <a:rPr lang="en-US" dirty="0">
                <a:solidFill>
                  <a:srgbClr val="008000"/>
                </a:solidFill>
              </a:rPr>
              <a:t>I</a:t>
            </a:r>
          </a:p>
          <a:p>
            <a:pPr lvl="1"/>
            <a:r>
              <a:rPr lang="en-US" dirty="0"/>
              <a:t>Increase in </a:t>
            </a:r>
            <a:r>
              <a:rPr lang="en-US" dirty="0">
                <a:solidFill>
                  <a:srgbClr val="008000"/>
                </a:solidFill>
              </a:rPr>
              <a:t>negative emotional words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516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Texas A&amp;M Bonfire tragedy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/>
              <a:t>Gortner</a:t>
            </a:r>
            <a:r>
              <a:rPr lang="en-US" dirty="0"/>
              <a:t> and Pennebaker</a:t>
            </a:r>
          </a:p>
          <a:p>
            <a:r>
              <a:rPr lang="en-US" dirty="0"/>
              <a:t>Examined student newspaper in the weeks after the tragedy:</a:t>
            </a:r>
          </a:p>
          <a:p>
            <a:endParaRPr lang="en-US" dirty="0"/>
          </a:p>
          <a:p>
            <a:r>
              <a:rPr lang="en-US" dirty="0"/>
              <a:t>Increase in </a:t>
            </a:r>
            <a:r>
              <a:rPr lang="en-US" dirty="0">
                <a:solidFill>
                  <a:srgbClr val="008000"/>
                </a:solidFill>
              </a:rPr>
              <a:t>we</a:t>
            </a:r>
          </a:p>
          <a:p>
            <a:r>
              <a:rPr lang="en-US" dirty="0"/>
              <a:t>Increase in </a:t>
            </a:r>
            <a:r>
              <a:rPr lang="en-US" dirty="0">
                <a:solidFill>
                  <a:srgbClr val="008000"/>
                </a:solidFill>
              </a:rPr>
              <a:t>I</a:t>
            </a:r>
          </a:p>
          <a:p>
            <a:r>
              <a:rPr lang="en-US" dirty="0"/>
              <a:t>Increase in </a:t>
            </a:r>
            <a:r>
              <a:rPr lang="en-US" dirty="0">
                <a:solidFill>
                  <a:srgbClr val="008000"/>
                </a:solidFill>
              </a:rPr>
              <a:t>negative emotion</a:t>
            </a:r>
          </a:p>
        </p:txBody>
      </p:sp>
    </p:spTree>
    <p:extLst>
      <p:ext uri="{BB962C8B-B14F-4D97-AF65-F5344CB8AC3E}">
        <p14:creationId xmlns:p14="http://schemas.microsoft.com/office/powerpoint/2010/main" val="919522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the HMM produce?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1980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</a:t>
            </a:r>
            <a:r>
              <a:rPr lang="en-US" dirty="0" err="1"/>
              <a:t>Tokuda</a:t>
            </a:r>
            <a:r>
              <a:rPr lang="en-US" dirty="0"/>
              <a:t>, Zen, &amp; Black. 2009)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417639"/>
            <a:ext cx="4948237" cy="482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7966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40"/>
            <a:ext cx="8686800" cy="1249360"/>
          </a:xfrm>
        </p:spPr>
        <p:txBody>
          <a:bodyPr/>
          <a:lstStyle/>
          <a:p>
            <a:r>
              <a:rPr lang="en-US" dirty="0"/>
              <a:t>Another domain of trauma?</a:t>
            </a:r>
            <a:br>
              <a:rPr lang="en-US" dirty="0"/>
            </a:br>
            <a:r>
              <a:rPr lang="en-US" dirty="0"/>
              <a:t> Restaurant Reviews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56308" y="2992635"/>
            <a:ext cx="8753230" cy="4170165"/>
          </a:xfrm>
        </p:spPr>
        <p:txBody>
          <a:bodyPr/>
          <a:lstStyle/>
          <a:p>
            <a:r>
              <a:rPr lang="en-US" sz="2800" dirty="0"/>
              <a:t>Negative (</a:t>
            </a:r>
            <a:r>
              <a:rPr lang="en-US" sz="2800" dirty="0">
                <a:ea typeface="Zapf Dingbats"/>
                <a:sym typeface="Zapf Dingbats"/>
              </a:rPr>
              <a:t>★</a:t>
            </a:r>
            <a:r>
              <a:rPr lang="en-US" sz="2800" dirty="0"/>
              <a:t>):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The bartender... absolutely horrible... we waited 10 min before we even got her attention... and then we had to wait 45 - FORTY FIVE! - minutes for our entrees… stalk the waitress to get the </a:t>
            </a:r>
            <a:r>
              <a:rPr lang="en-US" dirty="0" err="1">
                <a:solidFill>
                  <a:srgbClr val="0000FF"/>
                </a:solidFill>
              </a:rPr>
              <a:t>cheque</a:t>
            </a:r>
            <a:r>
              <a:rPr lang="en-US" dirty="0">
                <a:solidFill>
                  <a:srgbClr val="0000FF"/>
                </a:solidFill>
              </a:rPr>
              <a:t>… she didn't make eye contact or even break her stride to wait for a response…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28600" y="1828800"/>
            <a:ext cx="8727235" cy="1232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1" fontAlgn="base" hangingPunct="1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charset="2"/>
              <a:buChar char=""/>
              <a:defRPr sz="26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1pPr>
            <a:lvl2pPr marL="547688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charset="2"/>
              <a:buChar char=""/>
              <a:defRPr sz="24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2pPr>
            <a:lvl3pPr marL="822325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charset="2"/>
              <a:buChar char="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3pPr>
            <a:lvl4pPr marL="1096963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charset="2"/>
              <a:buChar char="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4pPr>
            <a:lvl5pPr marL="1371600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6562 restaurants</a:t>
            </a:r>
          </a:p>
          <a:p>
            <a:pPr lvl="1"/>
            <a:r>
              <a:rPr lang="en-US" sz="2800" dirty="0"/>
              <a:t>900K reviews  </a:t>
            </a:r>
            <a:r>
              <a:rPr lang="en-US" dirty="0">
                <a:hlinkClick r:id="rId2"/>
              </a:rPr>
              <a:t>www.yelp.com</a:t>
            </a:r>
            <a:endParaRPr lang="en-US" dirty="0"/>
          </a:p>
          <a:p>
            <a:endParaRPr lang="en-US" sz="2800" dirty="0"/>
          </a:p>
          <a:p>
            <a:pPr marL="319088" lvl="1" indent="0">
              <a:buFont typeface="Wingdings 2" charset="2"/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343400" y="1447800"/>
            <a:ext cx="39440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Jurafsky, Chahuneau, </a:t>
            </a:r>
            <a:r>
              <a:rPr lang="en-US" dirty="0" err="1">
                <a:latin typeface="Calibri"/>
                <a:cs typeface="Calibri"/>
              </a:rPr>
              <a:t>Routledge</a:t>
            </a:r>
            <a:r>
              <a:rPr lang="en-US" dirty="0">
                <a:latin typeface="Calibri"/>
                <a:cs typeface="Calibri"/>
              </a:rPr>
              <a:t>, Smith 2014.</a:t>
            </a:r>
          </a:p>
        </p:txBody>
      </p:sp>
    </p:spTree>
    <p:extLst>
      <p:ext uri="{BB962C8B-B14F-4D97-AF65-F5344CB8AC3E}">
        <p14:creationId xmlns:p14="http://schemas.microsoft.com/office/powerpoint/2010/main" val="225881919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761479"/>
          </a:xfrm>
        </p:spPr>
        <p:txBody>
          <a:bodyPr/>
          <a:lstStyle/>
          <a:p>
            <a:r>
              <a:rPr lang="en-US" dirty="0"/>
              <a:t>What makes a bad review bad?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30886" y="1447800"/>
            <a:ext cx="7084314" cy="4572000"/>
          </a:xfrm>
        </p:spPr>
        <p:txBody>
          <a:bodyPr/>
          <a:lstStyle/>
          <a:p>
            <a:r>
              <a:rPr lang="en-US" dirty="0"/>
              <a:t>Negative sentiment language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horrible awful terrible worst bad disgusting</a:t>
            </a:r>
          </a:p>
          <a:p>
            <a:r>
              <a:rPr lang="en-US" dirty="0"/>
              <a:t>narrative</a:t>
            </a:r>
          </a:p>
          <a:p>
            <a:pPr lvl="1"/>
            <a:r>
              <a:rPr lang="en-US" dirty="0"/>
              <a:t>past tense</a:t>
            </a:r>
          </a:p>
          <a:p>
            <a:pPr lvl="2"/>
            <a:r>
              <a:rPr lang="en-US" i="1" dirty="0">
                <a:solidFill>
                  <a:srgbClr val="0000FF"/>
                </a:solidFill>
              </a:rPr>
              <a:t>waited</a:t>
            </a:r>
            <a:r>
              <a:rPr lang="en-US" dirty="0"/>
              <a:t>, </a:t>
            </a:r>
            <a:r>
              <a:rPr lang="en-US" i="1" dirty="0">
                <a:solidFill>
                  <a:srgbClr val="0000FF"/>
                </a:solidFill>
              </a:rPr>
              <a:t>didn’t </a:t>
            </a:r>
            <a:r>
              <a:rPr lang="en-US" dirty="0">
                <a:solidFill>
                  <a:srgbClr val="0000FF"/>
                </a:solidFill>
              </a:rPr>
              <a:t>make eye contact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i="1" dirty="0">
                <a:solidFill>
                  <a:srgbClr val="0000FF"/>
                </a:solidFill>
              </a:rPr>
              <a:t>was </a:t>
            </a:r>
            <a:r>
              <a:rPr lang="en-US" dirty="0">
                <a:solidFill>
                  <a:srgbClr val="0000FF"/>
                </a:solidFill>
              </a:rPr>
              <a:t> disappointing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person pronouns</a:t>
            </a:r>
          </a:p>
          <a:p>
            <a:pPr lvl="2"/>
            <a:r>
              <a:rPr lang="en-US" dirty="0">
                <a:solidFill>
                  <a:srgbClr val="0000FF"/>
                </a:solidFill>
              </a:rPr>
              <a:t>he she his her</a:t>
            </a:r>
          </a:p>
          <a:p>
            <a:pPr lvl="1"/>
            <a:r>
              <a:rPr lang="en-US" dirty="0"/>
              <a:t>other people</a:t>
            </a:r>
          </a:p>
          <a:p>
            <a:pPr lvl="2"/>
            <a:r>
              <a:rPr lang="en-US" sz="1600" dirty="0">
                <a:solidFill>
                  <a:srgbClr val="0000FF"/>
                </a:solidFill>
              </a:rPr>
              <a:t>manager, customer, minutes, money, waitress, waiter, bill, attitude, management, business, apology, mistake, table, charge, order, hostess, </a:t>
            </a:r>
          </a:p>
          <a:p>
            <a:r>
              <a:rPr lang="en-US" dirty="0">
                <a:solidFill>
                  <a:srgbClr val="000000"/>
                </a:solidFill>
              </a:rPr>
              <a:t>mentions of </a:t>
            </a:r>
            <a:r>
              <a:rPr lang="en-US" dirty="0">
                <a:solidFill>
                  <a:srgbClr val="0000FF"/>
                </a:solidFill>
              </a:rPr>
              <a:t>we </a:t>
            </a:r>
            <a:r>
              <a:rPr lang="en-US" dirty="0">
                <a:solidFill>
                  <a:srgbClr val="000000"/>
                </a:solidFill>
              </a:rPr>
              <a:t>and</a:t>
            </a:r>
            <a:r>
              <a:rPr lang="en-US" dirty="0">
                <a:solidFill>
                  <a:srgbClr val="0000FF"/>
                </a:solidFill>
              </a:rPr>
              <a:t> us</a:t>
            </a:r>
          </a:p>
          <a:p>
            <a:pPr marL="274637" lvl="2" indent="0">
              <a:spcBef>
                <a:spcPts val="575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rgbClr val="0000FF"/>
                </a:solidFill>
              </a:rPr>
              <a:t>we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waited 10 min before </a:t>
            </a:r>
            <a:r>
              <a:rPr lang="en-US" b="1" dirty="0">
                <a:solidFill>
                  <a:srgbClr val="0000FF"/>
                </a:solidFill>
              </a:rPr>
              <a:t>we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even got her attention... and then </a:t>
            </a:r>
            <a:r>
              <a:rPr lang="en-US" b="1" dirty="0">
                <a:solidFill>
                  <a:srgbClr val="0000FF"/>
                </a:solidFill>
              </a:rPr>
              <a:t>we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had to wait 45 - FORTY FIVE! - minutes for </a:t>
            </a:r>
            <a:r>
              <a:rPr lang="en-US" b="1" dirty="0">
                <a:solidFill>
                  <a:srgbClr val="0000FF"/>
                </a:solidFill>
              </a:rPr>
              <a:t>our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entrees… …</a:t>
            </a:r>
          </a:p>
          <a:p>
            <a:endParaRPr lang="en-US" dirty="0">
              <a:solidFill>
                <a:srgbClr val="0000FF"/>
              </a:solidFill>
            </a:endParaRPr>
          </a:p>
          <a:p>
            <a:endParaRPr lang="en-US" dirty="0">
              <a:solidFill>
                <a:srgbClr val="0000FF"/>
              </a:solidFill>
            </a:endParaRPr>
          </a:p>
          <a:p>
            <a:endParaRPr lang="en-US" dirty="0">
              <a:solidFill>
                <a:srgbClr val="0000FF"/>
              </a:solidFill>
            </a:endParaRPr>
          </a:p>
          <a:p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7" name="Picture 6" descr="reviewpast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1" r="68999"/>
          <a:stretch/>
        </p:blipFill>
        <p:spPr>
          <a:xfrm>
            <a:off x="7078021" y="1247316"/>
            <a:ext cx="1709928" cy="1771396"/>
          </a:xfrm>
          <a:prstGeom prst="rect">
            <a:avLst/>
          </a:prstGeom>
        </p:spPr>
      </p:pic>
      <p:pic>
        <p:nvPicPr>
          <p:cNvPr id="8" name="Picture 7" descr="reviewpast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0" r="39000"/>
          <a:stretch/>
        </p:blipFill>
        <p:spPr>
          <a:xfrm>
            <a:off x="7190154" y="2938220"/>
            <a:ext cx="1709928" cy="1771396"/>
          </a:xfrm>
          <a:prstGeom prst="rect">
            <a:avLst/>
          </a:prstGeom>
        </p:spPr>
      </p:pic>
      <p:pic>
        <p:nvPicPr>
          <p:cNvPr id="9" name="Picture 8" descr="reviewpast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00" r="9000"/>
          <a:stretch/>
        </p:blipFill>
        <p:spPr>
          <a:xfrm>
            <a:off x="7190154" y="4644790"/>
            <a:ext cx="1709928" cy="1771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09791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92" y="274640"/>
            <a:ext cx="8725226" cy="1173160"/>
          </a:xfrm>
        </p:spPr>
        <p:txBody>
          <a:bodyPr/>
          <a:lstStyle/>
          <a:p>
            <a:r>
              <a:rPr lang="en-US" dirty="0"/>
              <a:t>We just saw texts with these characteristics!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0" y="1447800"/>
            <a:ext cx="9144000" cy="5410200"/>
          </a:xfrm>
        </p:spPr>
        <p:txBody>
          <a:bodyPr/>
          <a:lstStyle/>
          <a:p>
            <a:pPr lvl="1"/>
            <a:r>
              <a:rPr lang="en-US" sz="2800" dirty="0">
                <a:solidFill>
                  <a:srgbClr val="0000FF"/>
                </a:solidFill>
              </a:rPr>
              <a:t>Negative sentiment, past tense narratives about others</a:t>
            </a:r>
          </a:p>
          <a:p>
            <a:pPr lvl="1"/>
            <a:r>
              <a:rPr lang="en-US" sz="2800" dirty="0">
                <a:solidFill>
                  <a:srgbClr val="0000FF"/>
                </a:solidFill>
              </a:rPr>
              <a:t>Enormous increase in “we” and “us”: solace in community</a:t>
            </a:r>
            <a:endParaRPr lang="en-US" sz="2800" dirty="0"/>
          </a:p>
          <a:p>
            <a:pPr lvl="1"/>
            <a:r>
              <a:rPr lang="en-US" sz="2800" dirty="0"/>
              <a:t>Chat group discussions after Princess Diana’s death</a:t>
            </a:r>
          </a:p>
          <a:p>
            <a:pPr lvl="2"/>
            <a:r>
              <a:rPr lang="en-US" sz="1050" dirty="0"/>
              <a:t>Stone, L.D. &amp; Pennebaker, J.W. (2002). Trauma in real time: Talking and avoiding online conversations about the death of Princess Diana. Basic and Applied Social Psychology, 24, 172-182</a:t>
            </a:r>
          </a:p>
          <a:p>
            <a:pPr lvl="1"/>
            <a:r>
              <a:rPr lang="en-US" sz="2800" dirty="0"/>
              <a:t>Blog posts after September 11, 2001</a:t>
            </a:r>
          </a:p>
          <a:p>
            <a:pPr lvl="2"/>
            <a:r>
              <a:rPr lang="en-US" sz="1050" dirty="0"/>
              <a:t>Cohn, M.A., </a:t>
            </a:r>
            <a:r>
              <a:rPr lang="en-US" sz="1050" dirty="0" err="1"/>
              <a:t>Mehl</a:t>
            </a:r>
            <a:r>
              <a:rPr lang="en-US" sz="1050" dirty="0"/>
              <a:t>, M.R., &amp; Pennebaker, J.W.  (2004).  Linguistic markers of psychological change surrounding September 11, 2001. Psychological Science, 15, 687-693</a:t>
            </a:r>
            <a:endParaRPr lang="en-US" sz="1600" dirty="0"/>
          </a:p>
          <a:p>
            <a:pPr lvl="1"/>
            <a:r>
              <a:rPr lang="en-US" sz="2800" dirty="0"/>
              <a:t>Student newspaper reports after a campus tragedy</a:t>
            </a:r>
          </a:p>
          <a:p>
            <a:pPr lvl="2"/>
            <a:r>
              <a:rPr lang="en-US" sz="1050" dirty="0" err="1"/>
              <a:t>Gortner</a:t>
            </a:r>
            <a:r>
              <a:rPr lang="en-US" sz="1050" dirty="0"/>
              <a:t>, E.-M., &amp; Pennebaker, J.W. (2003). The archival anatomy of a disaster: Media coverage and community-wide health effects of the Texas A&amp;M Bonfire Tragedy. Journal of Social and Clinical Psychology, 22, 580-603</a:t>
            </a:r>
          </a:p>
          <a:p>
            <a:endParaRPr lang="en-US" sz="2800" dirty="0"/>
          </a:p>
          <a:p>
            <a:r>
              <a:rPr lang="en-US" sz="2800" dirty="0"/>
              <a:t>Conclusion: </a:t>
            </a:r>
            <a:r>
              <a:rPr lang="en-US" sz="2800" b="1" dirty="0"/>
              <a:t>Awful reviews are trauma narratives</a:t>
            </a:r>
            <a:endParaRPr lang="en-US" sz="2800" b="1" i="1" dirty="0"/>
          </a:p>
          <a:p>
            <a:pPr lvl="1"/>
            <a:endParaRPr lang="en-US" sz="1400" dirty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9915268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99886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9"/>
            <a:ext cx="8458200" cy="411161"/>
          </a:xfrm>
        </p:spPr>
        <p:txBody>
          <a:bodyPr/>
          <a:lstStyle/>
          <a:p>
            <a:r>
              <a:rPr lang="en-US" dirty="0"/>
              <a:t>Scherer’s typology of affective states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04800" y="685800"/>
            <a:ext cx="8763000" cy="55626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chemeClr val="bg1">
                    <a:lumMod val="65000"/>
                  </a:schemeClr>
                </a:solidFill>
              </a:rPr>
              <a:t>Emotion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: relatively brief episode of synchronized response of all or most organismic subsystems in response to the evaluation of an external or internal event as being of major significance</a:t>
            </a:r>
          </a:p>
          <a:p>
            <a:pPr marL="319088" lvl="1" indent="0">
              <a:buNone/>
            </a:pPr>
            <a:r>
              <a:rPr lang="en-US" sz="2000" b="1" dirty="0">
                <a:solidFill>
                  <a:schemeClr val="bg1">
                    <a:lumMod val="65000"/>
                  </a:schemeClr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>
                    <a:lumMod val="65000"/>
                  </a:schemeClr>
                </a:solidFill>
              </a:rPr>
              <a:t>Mood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: diffuse affect state …change in subjective feeling, of low intensity but relatively long duration, often without apparent cause</a:t>
            </a:r>
          </a:p>
          <a:p>
            <a:pPr marL="319088" lvl="1" indent="0">
              <a:buNone/>
            </a:pP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>
                    <a:lumMod val="50000"/>
                  </a:schemeClr>
                </a:solidFill>
              </a:rPr>
              <a:t>Interpersonal stance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: affective stance taken toward another person in a specific interaction, coloring the interpersonal exchange</a:t>
            </a:r>
          </a:p>
          <a:p>
            <a:pPr marL="319088" lvl="1" indent="0">
              <a:buNone/>
            </a:pP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>
                    <a:lumMod val="65000"/>
                  </a:schemeClr>
                </a:solidFill>
              </a:rPr>
              <a:t>Attitudes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: relatively enduring, affectively colored beliefs, preferences predispositions towards objects or persons </a:t>
            </a:r>
          </a:p>
          <a:p>
            <a:pPr marL="319088" lvl="1" indent="0">
              <a:buNone/>
            </a:pPr>
            <a:r>
              <a:rPr lang="en-US" sz="2000" b="1" dirty="0">
                <a:solidFill>
                  <a:schemeClr val="bg1">
                    <a:lumMod val="65000"/>
                  </a:schemeClr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2400" b="1" dirty="0"/>
              <a:t>Personality traits</a:t>
            </a:r>
            <a:r>
              <a:rPr lang="en-US" sz="2400" dirty="0"/>
              <a:t>: emotionally laden, stable personality dispositions and behavior tendencies, typical for a person</a:t>
            </a:r>
          </a:p>
          <a:p>
            <a:pPr marL="319088" lvl="1" indent="0">
              <a:buNone/>
            </a:pPr>
            <a:r>
              <a:rPr lang="en-US" sz="2000" b="1" dirty="0">
                <a:solidFill>
                  <a:srgbClr val="0000FF"/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375501800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Personality and Cultural Values</a:t>
            </a:r>
          </a:p>
        </p:txBody>
      </p:sp>
      <p:sp>
        <p:nvSpPr>
          <p:cNvPr id="41062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Personality refers to the structures and propensities inside a person that explain his or her characteristic patterns of thought, emotion, and behavior.</a:t>
            </a:r>
          </a:p>
          <a:p>
            <a:pPr lvl="1"/>
            <a:r>
              <a:rPr lang="en-US"/>
              <a:t>Personality captures what people are like.</a:t>
            </a:r>
          </a:p>
          <a:p>
            <a:pPr lvl="1"/>
            <a:r>
              <a:rPr lang="en-US"/>
              <a:t>Traits are defined as recurring regularities or trends in people’s responses to their environment.</a:t>
            </a:r>
          </a:p>
          <a:p>
            <a:pPr lvl="2"/>
            <a:r>
              <a:rPr lang="en-US"/>
              <a:t>Cultural values, defined as shared beliefs about desirable end states or modes of conduct in a given culture, influence the expression of a person’s traits.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6488668"/>
            <a:ext cx="3070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McGraw-Hill/Irwin Chapter 9</a:t>
            </a:r>
          </a:p>
        </p:txBody>
      </p:sp>
    </p:spTree>
    <p:extLst>
      <p:ext uri="{BB962C8B-B14F-4D97-AF65-F5344CB8AC3E}">
        <p14:creationId xmlns:p14="http://schemas.microsoft.com/office/powerpoint/2010/main" val="2153170055"/>
      </p:ext>
    </p:extLst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Slide Number Placeholder 6"/>
          <p:cNvSpPr txBox="1">
            <a:spLocks noGrp="1"/>
          </p:cNvSpPr>
          <p:nvPr/>
        </p:nvSpPr>
        <p:spPr bwMode="auto">
          <a:xfrm>
            <a:off x="72390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7" tIns="45714" rIns="91427" bIns="45714">
            <a:prstTxWarp prst="textNoShape">
              <a:avLst/>
            </a:prstTxWarp>
          </a:bodyPr>
          <a:lstStyle/>
          <a:p>
            <a:pPr algn="r" eaLnBrk="0" hangingPunct="0"/>
            <a:fld id="{90D42DF7-FD5E-A54A-8AEA-2A1E960F83FA}" type="slidenum">
              <a:rPr lang="en-US" sz="1400" b="1">
                <a:solidFill>
                  <a:srgbClr val="E9DFB6"/>
                </a:solidFill>
                <a:ea typeface="ＭＳ Ｐゴシック" charset="-128"/>
                <a:cs typeface="ＭＳ Ｐゴシック" charset="-128"/>
              </a:rPr>
              <a:pPr algn="r" eaLnBrk="0" hangingPunct="0"/>
              <a:t>76</a:t>
            </a:fld>
            <a:endParaRPr lang="en-US" sz="140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51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Big Five Dimensions of Personality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Extraversion vs. Introversion 	</a:t>
            </a:r>
          </a:p>
          <a:p>
            <a:pPr marL="319088" lvl="1" indent="0">
              <a:buNone/>
            </a:pPr>
            <a:r>
              <a:rPr lang="en-US" dirty="0"/>
              <a:t>(sociable, assertive, playful vs. aloof, reserved, shy)</a:t>
            </a:r>
          </a:p>
          <a:p>
            <a:r>
              <a:rPr lang="en-US" dirty="0"/>
              <a:t>Emotional stability vs. Neuroticism</a:t>
            </a:r>
          </a:p>
          <a:p>
            <a:pPr marL="319088" lvl="1" indent="0">
              <a:buNone/>
            </a:pPr>
            <a:r>
              <a:rPr lang="en-US" dirty="0"/>
              <a:t>(calm, unemotional vs. insecure, anxious)</a:t>
            </a:r>
          </a:p>
          <a:p>
            <a:r>
              <a:rPr lang="en-US" dirty="0"/>
              <a:t>Agreeableness vs. Disagreeable </a:t>
            </a:r>
          </a:p>
          <a:p>
            <a:pPr marL="319088" lvl="1" indent="0">
              <a:buNone/>
            </a:pPr>
            <a:r>
              <a:rPr lang="en-US" dirty="0"/>
              <a:t>(friendly, cooperative vs. antagonistic, faultfinding)</a:t>
            </a:r>
          </a:p>
          <a:p>
            <a:r>
              <a:rPr lang="en-US" dirty="0"/>
              <a:t>Conscientiousness vs. </a:t>
            </a:r>
            <a:r>
              <a:rPr lang="en-US" dirty="0" err="1"/>
              <a:t>Unconscientious</a:t>
            </a:r>
            <a:r>
              <a:rPr lang="en-US" dirty="0"/>
              <a:t> </a:t>
            </a:r>
          </a:p>
          <a:p>
            <a:pPr marL="319088" lvl="1" indent="0">
              <a:buNone/>
            </a:pPr>
            <a:r>
              <a:rPr lang="en-US" dirty="0"/>
              <a:t>(self-disciplined, </a:t>
            </a:r>
            <a:r>
              <a:rPr lang="en-US" dirty="0" err="1"/>
              <a:t>organised</a:t>
            </a:r>
            <a:r>
              <a:rPr lang="en-US" dirty="0"/>
              <a:t> vs. inefficient, careless)</a:t>
            </a:r>
          </a:p>
          <a:p>
            <a:r>
              <a:rPr lang="en-US" dirty="0"/>
              <a:t>Openness to experience </a:t>
            </a:r>
          </a:p>
          <a:p>
            <a:pPr marL="319088" lvl="1" indent="0">
              <a:buNone/>
            </a:pPr>
            <a:r>
              <a:rPr lang="en-US" dirty="0"/>
              <a:t>(intellectual, insightful vs. shallow, unimaginative)</a:t>
            </a:r>
          </a:p>
        </p:txBody>
      </p:sp>
    </p:spTree>
    <p:extLst>
      <p:ext uri="{BB962C8B-B14F-4D97-AF65-F5344CB8AC3E}">
        <p14:creationId xmlns:p14="http://schemas.microsoft.com/office/powerpoint/2010/main" val="2745626620"/>
      </p:ext>
    </p:extLst>
  </p:cSld>
  <p:clrMapOvr>
    <a:masterClrMapping/>
  </p:clrMapOvr>
  <p:transition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Slide Number Placeholder 5"/>
          <p:cNvSpPr txBox="1">
            <a:spLocks noGrp="1"/>
          </p:cNvSpPr>
          <p:nvPr/>
        </p:nvSpPr>
        <p:spPr bwMode="auto">
          <a:xfrm>
            <a:off x="72390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7" tIns="45714" rIns="91427" bIns="45714">
            <a:prstTxWarp prst="textNoShape">
              <a:avLst/>
            </a:prstTxWarp>
          </a:bodyPr>
          <a:lstStyle/>
          <a:p>
            <a:pPr algn="r" eaLnBrk="0" hangingPunct="0"/>
            <a:fld id="{F0637A74-AB96-5845-AD45-229D409150BF}" type="slidenum">
              <a:rPr lang="en-US" sz="1400" b="1">
                <a:solidFill>
                  <a:srgbClr val="E9DFB6"/>
                </a:solidFill>
                <a:ea typeface="ＭＳ Ｐゴシック" charset="-128"/>
                <a:cs typeface="ＭＳ Ｐゴシック" charset="-128"/>
              </a:rPr>
              <a:pPr algn="r" eaLnBrk="0" hangingPunct="0"/>
              <a:t>77</a:t>
            </a:fld>
            <a:endParaRPr lang="en-US" sz="140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721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371600" y="274638"/>
            <a:ext cx="7772400" cy="1143000"/>
          </a:xfrm>
        </p:spPr>
        <p:txBody>
          <a:bodyPr/>
          <a:lstStyle/>
          <a:p>
            <a:r>
              <a:rPr lang="en-US" sz="4000"/>
              <a:t>Aside: Do Animals Have Personalities?</a:t>
            </a:r>
          </a:p>
        </p:txBody>
      </p:sp>
      <p:sp>
        <p:nvSpPr>
          <p:cNvPr id="13722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09600" y="1752600"/>
            <a:ext cx="7924800" cy="4343400"/>
          </a:xfrm>
        </p:spPr>
        <p:txBody>
          <a:bodyPr/>
          <a:lstStyle/>
          <a:p>
            <a:pPr marL="228600" indent="-228600">
              <a:lnSpc>
                <a:spcPct val="85000"/>
              </a:lnSpc>
              <a:spcBef>
                <a:spcPct val="30000"/>
              </a:spcBef>
            </a:pPr>
            <a:r>
              <a:rPr lang="en-US" sz="3200" dirty="0"/>
              <a:t>Gosling (1998) studied spotted hyenas. He:</a:t>
            </a:r>
          </a:p>
          <a:p>
            <a:pPr marL="571500" lvl="1" indent="-228600">
              <a:lnSpc>
                <a:spcPct val="85000"/>
              </a:lnSpc>
            </a:pPr>
            <a:r>
              <a:rPr lang="en-US" sz="3200" dirty="0"/>
              <a:t>had human observers use personality scales to rate the different hyenas in the group</a:t>
            </a:r>
          </a:p>
          <a:p>
            <a:pPr marL="571500" lvl="1" indent="-228600">
              <a:lnSpc>
                <a:spcPct val="85000"/>
              </a:lnSpc>
            </a:pPr>
            <a:r>
              <a:rPr lang="en-US" sz="3200" dirty="0"/>
              <a:t>did a factor analysis on these findings</a:t>
            </a:r>
          </a:p>
          <a:p>
            <a:pPr marL="571500" lvl="1" indent="-228600">
              <a:lnSpc>
                <a:spcPct val="85000"/>
              </a:lnSpc>
            </a:pPr>
            <a:r>
              <a:rPr lang="en-US" sz="3200" dirty="0"/>
              <a:t>found five dimensions</a:t>
            </a:r>
          </a:p>
          <a:p>
            <a:pPr lvl="2" indent="-3175">
              <a:lnSpc>
                <a:spcPct val="80000"/>
              </a:lnSpc>
              <a:buFontTx/>
              <a:buNone/>
            </a:pPr>
            <a:r>
              <a:rPr lang="en-US" sz="2800" dirty="0"/>
              <a:t>three closely resembled the Big Five traits of neuroticism, openness to experience, and agreeableness</a:t>
            </a:r>
          </a:p>
          <a:p>
            <a:pPr marL="571500" lvl="1" indent="-228600">
              <a:lnSpc>
                <a:spcPct val="80000"/>
              </a:lnSpc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6248400"/>
            <a:ext cx="341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Slide from </a:t>
            </a:r>
            <a:r>
              <a:rPr lang="en-US" b="1">
                <a:solidFill>
                  <a:srgbClr val="DEC998"/>
                </a:solidFill>
                <a:ea typeface="ＭＳ Ｐゴシック" charset="-128"/>
                <a:cs typeface="ＭＳ Ｐゴシック" charset="-128"/>
              </a:rPr>
              <a:t>Randall E. Osborne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311568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Big Five Personality Traits</a:t>
            </a:r>
          </a:p>
        </p:txBody>
      </p:sp>
      <p:sp>
        <p:nvSpPr>
          <p:cNvPr id="4147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Conscientiousness - dependable, organized, reliable, ambitious, hardworking, and persevering.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8600" y="6488668"/>
            <a:ext cx="3070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McGraw-Hill/Irwin Chapter 9</a:t>
            </a:r>
          </a:p>
        </p:txBody>
      </p:sp>
    </p:spTree>
    <p:extLst>
      <p:ext uri="{BB962C8B-B14F-4D97-AF65-F5344CB8AC3E}">
        <p14:creationId xmlns:p14="http://schemas.microsoft.com/office/powerpoint/2010/main" val="1047547158"/>
      </p:ext>
    </p:extLst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Big Five Personality Traits, Cont’d</a:t>
            </a:r>
          </a:p>
        </p:txBody>
      </p:sp>
      <p:sp>
        <p:nvSpPr>
          <p:cNvPr id="41574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Agreeableness - warm, kind, cooperative, sympathetic, helpful, and courteous.</a:t>
            </a:r>
          </a:p>
          <a:p>
            <a:pPr lvl="1"/>
            <a:r>
              <a:rPr lang="en-US" dirty="0"/>
              <a:t>Strong desire to obtain acceptance in personal relationships as a means of expressing personality.</a:t>
            </a:r>
          </a:p>
          <a:p>
            <a:pPr lvl="1"/>
            <a:r>
              <a:rPr lang="en-US" dirty="0"/>
              <a:t>Agreeable people focus on “getting along,” not necessarily “getting ahead.”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6488668"/>
            <a:ext cx="3070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McGraw-Hill/Irwin Chapter 9</a:t>
            </a:r>
          </a:p>
        </p:txBody>
      </p:sp>
    </p:spTree>
    <p:extLst>
      <p:ext uri="{BB962C8B-B14F-4D97-AF65-F5344CB8AC3E}">
        <p14:creationId xmlns:p14="http://schemas.microsoft.com/office/powerpoint/2010/main" val="3283530779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Synthesis with source-filter model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1980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Slide from </a:t>
            </a:r>
            <a:r>
              <a:rPr lang="en-US" dirty="0" err="1"/>
              <a:t>Heiga</a:t>
            </a:r>
            <a:r>
              <a:rPr lang="en-US" dirty="0"/>
              <a:t> Zen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6400"/>
            <a:ext cx="9144000" cy="428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802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Big Five Personality Traits, Cont’d</a:t>
            </a:r>
          </a:p>
        </p:txBody>
      </p:sp>
      <p:sp>
        <p:nvSpPr>
          <p:cNvPr id="41677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Extraversion - talkative, sociable, passionate, assertive, bold, and dominant.</a:t>
            </a:r>
          </a:p>
          <a:p>
            <a:pPr lvl="1"/>
            <a:r>
              <a:rPr lang="en-US" dirty="0"/>
              <a:t>Easiest to judge in zero acquaintance situations — situations in which two people have only just met.</a:t>
            </a:r>
          </a:p>
          <a:p>
            <a:pPr lvl="1"/>
            <a:r>
              <a:rPr lang="en-US" dirty="0"/>
              <a:t>Prioritize desire to obtain power and influence within a social structure as a means of expressing personality.</a:t>
            </a:r>
          </a:p>
          <a:p>
            <a:pPr lvl="1"/>
            <a:r>
              <a:rPr lang="en-US" dirty="0"/>
              <a:t>High in positive affectivity — a tendency to experience pleasant, engaging moods such as enthusiasm, excitement, and elation.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6488668"/>
            <a:ext cx="3070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McGraw-Hill/Irwin Chapter 9</a:t>
            </a:r>
          </a:p>
        </p:txBody>
      </p:sp>
    </p:spTree>
    <p:extLst>
      <p:ext uri="{BB962C8B-B14F-4D97-AF65-F5344CB8AC3E}">
        <p14:creationId xmlns:p14="http://schemas.microsoft.com/office/powerpoint/2010/main" val="430891007"/>
      </p:ext>
    </p:extLst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818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74639"/>
            <a:ext cx="8839200" cy="1143000"/>
          </a:xfrm>
        </p:spPr>
        <p:txBody>
          <a:bodyPr/>
          <a:lstStyle/>
          <a:p>
            <a:r>
              <a:rPr lang="en-US" dirty="0"/>
              <a:t>The Big Five Personality Traits:</a:t>
            </a:r>
            <a:br>
              <a:rPr lang="en-US" dirty="0"/>
            </a:br>
            <a:r>
              <a:rPr lang="en-US" sz="2400" dirty="0"/>
              <a:t>Neuroticism - nervous, moody, emotional, insecure, jealous</a:t>
            </a:r>
            <a:r>
              <a:rPr lang="en-US" sz="2800" dirty="0"/>
              <a:t>.</a:t>
            </a:r>
          </a:p>
        </p:txBody>
      </p:sp>
      <p:sp>
        <p:nvSpPr>
          <p:cNvPr id="41881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1447800"/>
            <a:ext cx="8382000" cy="4572000"/>
          </a:xfrm>
        </p:spPr>
        <p:txBody>
          <a:bodyPr/>
          <a:lstStyle/>
          <a:p>
            <a:r>
              <a:rPr lang="en-US" dirty="0"/>
              <a:t>experience unpleasant moods such as hostility, nervousness, and annoyance.</a:t>
            </a:r>
          </a:p>
          <a:p>
            <a:r>
              <a:rPr lang="en-US" dirty="0"/>
              <a:t>more likely to appraise day-to-day situations as stressful.</a:t>
            </a:r>
          </a:p>
          <a:p>
            <a:r>
              <a:rPr lang="en-US" dirty="0"/>
              <a:t>less likely to believe they can cope with the stressors that they experience.</a:t>
            </a:r>
          </a:p>
          <a:p>
            <a:r>
              <a:rPr lang="en-US" dirty="0"/>
              <a:t>related to locus of control (attribute causes of events to themselves or to the external environment)</a:t>
            </a:r>
          </a:p>
          <a:p>
            <a:pPr lvl="1"/>
            <a:r>
              <a:rPr lang="en-US" dirty="0"/>
              <a:t>neurotics hold an external locus of control: believe that the events that occur around them are driven by luck, chance, or fate.</a:t>
            </a:r>
          </a:p>
          <a:p>
            <a:pPr lvl="1"/>
            <a:r>
              <a:rPr lang="en-US" dirty="0"/>
              <a:t>less neurotic people hold internal locus of control: believe that their own behavior dictates events.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8600" y="6488668"/>
            <a:ext cx="3070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McGraw-Hill/Irwin Chapter 9</a:t>
            </a:r>
          </a:p>
        </p:txBody>
      </p:sp>
    </p:spTree>
    <p:extLst>
      <p:ext uri="{BB962C8B-B14F-4D97-AF65-F5344CB8AC3E}">
        <p14:creationId xmlns:p14="http://schemas.microsoft.com/office/powerpoint/2010/main" val="3294402234"/>
      </p:ext>
    </p:extLst>
  </p:cSld>
  <p:clrMapOvr>
    <a:masterClrMapping/>
  </p:clrMapOvr>
  <p:transition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8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9"/>
            <a:ext cx="8686800" cy="563561"/>
          </a:xfrm>
        </p:spPr>
        <p:txBody>
          <a:bodyPr/>
          <a:lstStyle/>
          <a:p>
            <a:r>
              <a:rPr lang="en-US" dirty="0"/>
              <a:t>External and Internal Locus of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2086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447800"/>
            <a:ext cx="9128944" cy="4828518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228600" y="6488668"/>
            <a:ext cx="3070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McGraw-Hill/Irwin Chapter 9</a:t>
            </a:r>
          </a:p>
        </p:txBody>
      </p:sp>
    </p:spTree>
    <p:extLst>
      <p:ext uri="{BB962C8B-B14F-4D97-AF65-F5344CB8AC3E}">
        <p14:creationId xmlns:p14="http://schemas.microsoft.com/office/powerpoint/2010/main" val="2355524359"/>
      </p:ext>
    </p:extLst>
  </p:cSld>
  <p:clrMapOvr>
    <a:masterClrMapping/>
  </p:clrMapOvr>
  <p:transition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Five Personality Traits, Cont’d</a:t>
            </a:r>
          </a:p>
        </p:txBody>
      </p:sp>
      <p:sp>
        <p:nvSpPr>
          <p:cNvPr id="42189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Openness to experience </a:t>
            </a:r>
            <a:r>
              <a:rPr lang="en-US" dirty="0"/>
              <a:t>- curious, imaginative, creative, complex, refined, and sophisticated.</a:t>
            </a:r>
          </a:p>
          <a:p>
            <a:pPr lvl="1"/>
            <a:r>
              <a:rPr lang="en-US" dirty="0"/>
              <a:t>Also called “Inquisitiveness” or “Intellectualness” or even “Culture.”</a:t>
            </a:r>
          </a:p>
          <a:p>
            <a:pPr lvl="1"/>
            <a:r>
              <a:rPr lang="en-US" dirty="0"/>
              <a:t>high levels of creativity, the capacity to generate novel and useful ideas and solutions.</a:t>
            </a:r>
          </a:p>
          <a:p>
            <a:pPr lvl="1"/>
            <a:r>
              <a:rPr lang="en-US" dirty="0"/>
              <a:t>Highly open individuals are more likely to migrate into artistic and scientific fields.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6488668"/>
            <a:ext cx="3070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McGraw-Hill/Irwin Chapter 9</a:t>
            </a:r>
          </a:p>
        </p:txBody>
      </p:sp>
    </p:spTree>
    <p:extLst>
      <p:ext uri="{BB962C8B-B14F-4D97-AF65-F5344CB8AC3E}">
        <p14:creationId xmlns:p14="http://schemas.microsoft.com/office/powerpoint/2010/main" val="870883137"/>
      </p:ext>
    </p:extLst>
  </p:cSld>
  <p:clrMapOvr>
    <a:masterClrMapping/>
  </p:clrMapOvr>
  <p:transition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in Big Five Dimensions Over the Life Span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136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95805"/>
            <a:ext cx="9144001" cy="4981944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228600" y="6488668"/>
            <a:ext cx="3070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McGraw-Hill/Irwin Chapter 9</a:t>
            </a:r>
          </a:p>
        </p:txBody>
      </p:sp>
    </p:spTree>
    <p:extLst>
      <p:ext uri="{BB962C8B-B14F-4D97-AF65-F5344CB8AC3E}">
        <p14:creationId xmlns:p14="http://schemas.microsoft.com/office/powerpoint/2010/main" val="168827894"/>
      </p:ext>
    </p:extLst>
  </p:cSld>
  <p:clrMapOvr>
    <a:masterClrMapping/>
  </p:clrMapOvr>
  <p:transition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the Big Five Inventory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http://www.outofservice.com/bigfive/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40320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7772400" cy="792161"/>
          </a:xfrm>
        </p:spPr>
        <p:txBody>
          <a:bodyPr/>
          <a:lstStyle/>
          <a:p>
            <a:r>
              <a:rPr lang="en-US" dirty="0"/>
              <a:t>Corpora for studying personality:</a:t>
            </a:r>
            <a:br>
              <a:rPr lang="en-US" dirty="0"/>
            </a:br>
            <a:r>
              <a:rPr lang="en-US" dirty="0"/>
              <a:t>Natural speech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>
                <a:solidFill>
                  <a:srgbClr val="0000FF"/>
                </a:solidFill>
              </a:rPr>
              <a:t>Electronically Activated Recorder (EAR)</a:t>
            </a:r>
          </a:p>
          <a:p>
            <a:pPr marL="319088" lvl="1" indent="0">
              <a:buNone/>
            </a:pPr>
            <a:r>
              <a:rPr lang="en-US" sz="1600" dirty="0" err="1"/>
              <a:t>Mehl</a:t>
            </a:r>
            <a:r>
              <a:rPr lang="en-US" sz="1600" dirty="0"/>
              <a:t>, M. R., Pennebaker, J. W., Crow, M. D., </a:t>
            </a:r>
            <a:r>
              <a:rPr lang="en-US" sz="1600" dirty="0" err="1"/>
              <a:t>Dabbs</a:t>
            </a:r>
            <a:r>
              <a:rPr lang="en-US" sz="1600" dirty="0"/>
              <a:t>, J., &amp; Price, J. H. (2001). The Electronically Activated Recorder (EAR): A device for sampling naturalistic daily activities and conversations. </a:t>
            </a:r>
            <a:r>
              <a:rPr lang="en-US" sz="1600" i="1" dirty="0"/>
              <a:t>Behavior Research Methods, Instruments, and Computers, 33,</a:t>
            </a:r>
            <a:r>
              <a:rPr lang="en-US" sz="1600" dirty="0"/>
              <a:t> 517-523.</a:t>
            </a:r>
          </a:p>
          <a:p>
            <a:r>
              <a:rPr lang="en-US" sz="2800" dirty="0"/>
              <a:t>a modified digital voice recorder that periodically records brief snippets of ambient sounds</a:t>
            </a:r>
          </a:p>
          <a:p>
            <a:r>
              <a:rPr lang="en-US" sz="2800" dirty="0"/>
              <a:t>Attaches to the belt or in a purse-like bag while participants go about their daily lives.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24615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Analog EAR-1:  90 minute tape</a:t>
            </a:r>
            <a:br>
              <a:rPr lang="en-US" dirty="0"/>
            </a:br>
            <a:r>
              <a:rPr lang="en-US" dirty="0"/>
              <a:t>1997-2000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13750" r="-13750"/>
          <a:stretch>
            <a:fillRect/>
          </a:stretch>
        </p:blipFill>
        <p:spPr>
          <a:xfrm>
            <a:off x="3642360" y="2133600"/>
            <a:ext cx="5958840" cy="35052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482061"/>
            <a:ext cx="384810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91641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EAR-2:  digital voice recorder, flash drive 2001-2004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52327" r="-52327"/>
          <a:stretch>
            <a:fillRect/>
          </a:stretch>
        </p:blipFill>
        <p:spPr>
          <a:xfrm>
            <a:off x="-2362200" y="1295400"/>
            <a:ext cx="9197340" cy="54102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777" y="1449152"/>
            <a:ext cx="4469223" cy="560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9202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PDA Ear-3  2005-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t="10784" b="10784"/>
          <a:stretch>
            <a:fillRect/>
          </a:stretch>
        </p:blipFill>
        <p:spPr>
          <a:xfrm>
            <a:off x="0" y="1828800"/>
            <a:ext cx="7642860" cy="44958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8301" y="-8623"/>
            <a:ext cx="3253419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489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74639"/>
            <a:ext cx="8991600" cy="715961"/>
          </a:xfrm>
        </p:spPr>
        <p:txBody>
          <a:bodyPr/>
          <a:lstStyle/>
          <a:p>
            <a:r>
              <a:rPr lang="en-US" dirty="0"/>
              <a:t>Key Questions in Parametric 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219200"/>
            <a:ext cx="7772400" cy="4572000"/>
          </a:xfrm>
        </p:spPr>
        <p:txBody>
          <a:bodyPr/>
          <a:lstStyle/>
          <a:p>
            <a:pPr>
              <a:buFont typeface="Arial" charset="0"/>
              <a:buChar char="+"/>
              <a:defRPr/>
            </a:pPr>
            <a:r>
              <a:rPr lang="en-US" sz="3200" i="1" dirty="0">
                <a:ea typeface="ＭＳ Ｐゴシック" charset="0"/>
              </a:rPr>
              <a:t>What parameters do we predict?</a:t>
            </a:r>
            <a:r>
              <a:rPr lang="en-US" sz="3200" dirty="0">
                <a:ea typeface="ＭＳ Ｐゴシック" charset="0"/>
              </a:rPr>
              <a:t> Usually MFCCs for spectrum, log F0, voicing/excitation</a:t>
            </a:r>
          </a:p>
          <a:p>
            <a:pPr>
              <a:buFont typeface="Arial" charset="0"/>
              <a:buChar char="+"/>
              <a:defRPr/>
            </a:pPr>
            <a:r>
              <a:rPr lang="en-US" sz="3200" i="1" dirty="0">
                <a:ea typeface="ＭＳ Ｐゴシック" charset="0"/>
              </a:rPr>
              <a:t>How do we combine them?</a:t>
            </a:r>
            <a:r>
              <a:rPr lang="en-US" sz="3200" dirty="0">
                <a:ea typeface="ＭＳ Ｐゴシック" charset="0"/>
              </a:rPr>
              <a:t> Exact parameterization and combining them well reduces robotic buzzy effects</a:t>
            </a:r>
          </a:p>
          <a:p>
            <a:pPr>
              <a:buFont typeface="Arial" charset="0"/>
              <a:buChar char="+"/>
              <a:defRPr/>
            </a:pPr>
            <a:r>
              <a:rPr lang="en-US" sz="3200" i="1" dirty="0">
                <a:ea typeface="ＭＳ Ｐゴシック" charset="0"/>
              </a:rPr>
              <a:t>How do we make predictions?</a:t>
            </a:r>
            <a:r>
              <a:rPr lang="en-US" sz="3200" dirty="0">
                <a:ea typeface="ＭＳ Ｐゴシック" charset="0"/>
              </a:rPr>
              <a:t> Choice of HMM, machine learning approaches. Less important than the vocoding/combination issues</a:t>
            </a:r>
            <a:endParaRPr lang="en-US" sz="3200" i="1" dirty="0">
              <a:ea typeface="ＭＳ Ｐゴシック" charset="0"/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9626325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Mairesse et al. Two Corpora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Pennebaker and King (1999)</a:t>
            </a:r>
          </a:p>
          <a:p>
            <a:pPr lvl="1"/>
            <a:r>
              <a:rPr lang="en-US" dirty="0"/>
              <a:t>2,479 essays from psychology students (1.9 million words), “write whatever comes into your mind” for 20 minutes</a:t>
            </a:r>
          </a:p>
          <a:p>
            <a:r>
              <a:rPr lang="en-US" dirty="0" err="1"/>
              <a:t>Mehl</a:t>
            </a:r>
            <a:r>
              <a:rPr lang="en-US" dirty="0"/>
              <a:t> et al. (2006)</a:t>
            </a:r>
          </a:p>
          <a:p>
            <a:pPr lvl="1"/>
            <a:r>
              <a:rPr lang="en-US" dirty="0"/>
              <a:t>Speech from Electronically Activated Recorder (EAR) </a:t>
            </a:r>
          </a:p>
          <a:p>
            <a:pPr lvl="1"/>
            <a:r>
              <a:rPr lang="en-US" dirty="0"/>
              <a:t>Random snippets of conversation recorded, transcribed</a:t>
            </a:r>
          </a:p>
          <a:p>
            <a:pPr lvl="1"/>
            <a:r>
              <a:rPr lang="en-US" dirty="0"/>
              <a:t>96 participants, total of 97,468 words and 15,269 utterances).</a:t>
            </a:r>
          </a:p>
        </p:txBody>
      </p:sp>
    </p:spTree>
    <p:extLst>
      <p:ext uri="{BB962C8B-B14F-4D97-AF65-F5344CB8AC3E}">
        <p14:creationId xmlns:p14="http://schemas.microsoft.com/office/powerpoint/2010/main" val="208143993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-76200"/>
            <a:ext cx="7772400" cy="868361"/>
          </a:xfrm>
        </p:spPr>
        <p:txBody>
          <a:bodyPr/>
          <a:lstStyle/>
          <a:p>
            <a:r>
              <a:rPr lang="en-US" dirty="0" err="1"/>
              <a:t>Mehl</a:t>
            </a:r>
            <a:r>
              <a:rPr lang="en-US" dirty="0"/>
              <a:t> </a:t>
            </a:r>
            <a:r>
              <a:rPr lang="en-US" i="1" dirty="0"/>
              <a:t>et al. </a:t>
            </a:r>
            <a:r>
              <a:rPr lang="en-US" dirty="0"/>
              <a:t>(2006)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28599" y="1828800"/>
            <a:ext cx="8915399" cy="5410200"/>
          </a:xfrm>
        </p:spPr>
        <p:txBody>
          <a:bodyPr/>
          <a:lstStyle/>
          <a:p>
            <a:r>
              <a:rPr lang="en-US" sz="2400" dirty="0"/>
              <a:t>96 psych freshman at UT Austin took the 44-item Big Five Inventory</a:t>
            </a:r>
          </a:p>
          <a:p>
            <a:r>
              <a:rPr lang="en-US" sz="2400" dirty="0"/>
              <a:t>Agreed to wear EAR two weekdays continuously (when awake)</a:t>
            </a:r>
          </a:p>
          <a:p>
            <a:pPr lvl="1"/>
            <a:r>
              <a:rPr lang="en-US" sz="2000" dirty="0"/>
              <a:t>External mike clipped to collar</a:t>
            </a:r>
          </a:p>
          <a:p>
            <a:r>
              <a:rPr lang="en-US" sz="2400" dirty="0"/>
              <a:t>30-s on, 12.5-min off cycle = 4.8 recordings/hour</a:t>
            </a:r>
          </a:p>
          <a:p>
            <a:pPr lvl="1"/>
            <a:r>
              <a:rPr lang="en-US" sz="2200" dirty="0"/>
              <a:t>They were told they could erase anything they didn’t want researchers to hear</a:t>
            </a:r>
          </a:p>
          <a:p>
            <a:pPr lvl="1"/>
            <a:r>
              <a:rPr lang="en-US" sz="2000" dirty="0"/>
              <a:t>afterwards they reported wearing about 75% of their waking time</a:t>
            </a:r>
          </a:p>
          <a:p>
            <a:r>
              <a:rPr lang="en-US" sz="2200" dirty="0"/>
              <a:t>Each sound file </a:t>
            </a:r>
          </a:p>
          <a:p>
            <a:pPr lvl="1"/>
            <a:r>
              <a:rPr lang="en-US" sz="2000" dirty="0"/>
              <a:t>transcribed </a:t>
            </a:r>
          </a:p>
          <a:p>
            <a:pPr lvl="1"/>
            <a:r>
              <a:rPr lang="en-US" sz="2000" dirty="0"/>
              <a:t>coded for environmental situation (location, activity)</a:t>
            </a:r>
          </a:p>
          <a:p>
            <a:pPr lvl="1"/>
            <a:r>
              <a:rPr lang="en-US" sz="2000" dirty="0"/>
              <a:t>23 LIWC variables coded</a:t>
            </a:r>
          </a:p>
          <a:p>
            <a:pPr lvl="1"/>
            <a:r>
              <a:rPr lang="en-US" sz="2000" dirty="0"/>
              <a:t>18 trained students listened to the files and assigned Big Five Inventory scores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599" y="910036"/>
            <a:ext cx="8915400" cy="766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 err="1">
                <a:latin typeface="Calibri"/>
                <a:cs typeface="Calibri"/>
              </a:rPr>
              <a:t>Mehl</a:t>
            </a:r>
            <a:r>
              <a:rPr lang="en-US" dirty="0">
                <a:latin typeface="Calibri"/>
                <a:cs typeface="Calibri"/>
              </a:rPr>
              <a:t>, Matthias R., Samuel D. Gosling, and James W. Pennebaker. 2006. "Personality in its natural habitat: manifestations and implicit folk theories of personality in daily life." </a:t>
            </a:r>
            <a:r>
              <a:rPr lang="en-US" i="1" dirty="0">
                <a:latin typeface="Calibri"/>
                <a:cs typeface="Calibri"/>
              </a:rPr>
              <a:t>Journal of personality and social psychology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4124055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Ears (speech) corpus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  <a:p>
            <a:r>
              <a:rPr lang="en-US"/>
              <a:t>a</a:t>
            </a:r>
          </a:p>
        </p:txBody>
      </p:sp>
      <p:pic>
        <p:nvPicPr>
          <p:cNvPr id="4" name="Picture 3" descr="essays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51" y="1295400"/>
            <a:ext cx="9089497" cy="516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57323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Essays corpus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  <a:p>
            <a:r>
              <a:rPr lang="en-US"/>
              <a:t>a</a:t>
            </a:r>
          </a:p>
        </p:txBody>
      </p:sp>
      <p:pic>
        <p:nvPicPr>
          <p:cNvPr id="4" name="Picture 3" descr="essays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295400"/>
            <a:ext cx="9144000" cy="516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82946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Sample Features</a:t>
            </a:r>
          </a:p>
        </p:txBody>
      </p:sp>
      <p:pic>
        <p:nvPicPr>
          <p:cNvPr id="4" name="Content Placeholder 3" descr="liwcfeatures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022" b="-8022"/>
          <a:stretch>
            <a:fillRect/>
          </a:stretch>
        </p:blipFill>
        <p:spPr>
          <a:xfrm>
            <a:off x="7620" y="1178859"/>
            <a:ext cx="9136380" cy="5374341"/>
          </a:xfrm>
        </p:spPr>
      </p:pic>
    </p:spTree>
    <p:extLst>
      <p:ext uri="{BB962C8B-B14F-4D97-AF65-F5344CB8AC3E}">
        <p14:creationId xmlns:p14="http://schemas.microsoft.com/office/powerpoint/2010/main" val="63585544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  <a:p>
            <a:r>
              <a:rPr lang="en-US"/>
              <a:t>a</a:t>
            </a:r>
          </a:p>
        </p:txBody>
      </p:sp>
      <p:pic>
        <p:nvPicPr>
          <p:cNvPr id="4" name="Picture 3" descr="essays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" y="0"/>
            <a:ext cx="8875422" cy="690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83888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Utterance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Labeled by parsing each utterance and then using heuristic rules based on parse tree: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Commands</a:t>
            </a:r>
            <a:r>
              <a:rPr lang="en-US" dirty="0"/>
              <a:t>: imperatives, “can you”, etc.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Backchannels</a:t>
            </a:r>
            <a:r>
              <a:rPr lang="en-US" dirty="0"/>
              <a:t>: yeah, ok, uh-huh, huh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Questions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Assertions</a:t>
            </a:r>
            <a:r>
              <a:rPr lang="en-US" dirty="0"/>
              <a:t> (anything else)</a:t>
            </a:r>
          </a:p>
        </p:txBody>
      </p:sp>
    </p:spTree>
    <p:extLst>
      <p:ext uri="{BB962C8B-B14F-4D97-AF65-F5344CB8AC3E}">
        <p14:creationId xmlns:p14="http://schemas.microsoft.com/office/powerpoint/2010/main" val="424446693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Prosodic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752600"/>
            <a:ext cx="7772400" cy="4267200"/>
          </a:xfrm>
        </p:spPr>
        <p:txBody>
          <a:bodyPr/>
          <a:lstStyle/>
          <a:p>
            <a:pPr marL="0" indent="0">
              <a:buNone/>
            </a:pPr>
            <a:r>
              <a:rPr lang="en-US" i="1" dirty="0"/>
              <a:t>Computed via </a:t>
            </a:r>
            <a:r>
              <a:rPr lang="en-US" i="1" dirty="0" err="1"/>
              <a:t>Praat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pitch</a:t>
            </a:r>
            <a:r>
              <a:rPr lang="en-US" dirty="0"/>
              <a:t> (mean, min, max, </a:t>
            </a:r>
            <a:r>
              <a:rPr lang="en-US" dirty="0" err="1"/>
              <a:t>sd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intensity</a:t>
            </a:r>
            <a:r>
              <a:rPr lang="en-US" dirty="0"/>
              <a:t> (mean, min, max, </a:t>
            </a:r>
            <a:r>
              <a:rPr lang="en-US" dirty="0" err="1"/>
              <a:t>sd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voiced time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rate of speech </a:t>
            </a:r>
            <a:r>
              <a:rPr lang="en-US" dirty="0"/>
              <a:t>(words/second)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32060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Classifiers from </a:t>
            </a:r>
            <a:r>
              <a:rPr lang="en-US" dirty="0" err="1"/>
              <a:t>Weka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1447800"/>
            <a:ext cx="8305800" cy="4572000"/>
          </a:xfrm>
        </p:spPr>
        <p:txBody>
          <a:bodyPr/>
          <a:lstStyle/>
          <a:p>
            <a:r>
              <a:rPr lang="en-US" sz="2400" dirty="0">
                <a:solidFill>
                  <a:srgbClr val="0000FF"/>
                </a:solidFill>
              </a:rPr>
              <a:t>Classification </a:t>
            </a:r>
            <a:r>
              <a:rPr lang="en-US" sz="2400" dirty="0"/>
              <a:t>(binary)</a:t>
            </a:r>
          </a:p>
          <a:p>
            <a:pPr marL="319088" lvl="1" indent="0">
              <a:lnSpc>
                <a:spcPct val="80000"/>
              </a:lnSpc>
              <a:buNone/>
            </a:pPr>
            <a:r>
              <a:rPr lang="en-US" sz="2000" dirty="0"/>
              <a:t>C4.5 Decision Tree (J48)</a:t>
            </a:r>
          </a:p>
          <a:p>
            <a:pPr marL="319088" lvl="1" indent="0">
              <a:lnSpc>
                <a:spcPct val="80000"/>
              </a:lnSpc>
              <a:buNone/>
            </a:pPr>
            <a:r>
              <a:rPr lang="en-US" sz="2000" dirty="0"/>
              <a:t>Nearest neighbor</a:t>
            </a:r>
          </a:p>
          <a:p>
            <a:pPr marL="319088" lvl="1" indent="0">
              <a:lnSpc>
                <a:spcPct val="80000"/>
              </a:lnSpc>
              <a:buNone/>
            </a:pPr>
            <a:r>
              <a:rPr lang="en-US" sz="2000" dirty="0"/>
              <a:t>Naïve Bayes</a:t>
            </a:r>
          </a:p>
          <a:p>
            <a:pPr marL="319088" lvl="1" indent="0">
              <a:lnSpc>
                <a:spcPct val="80000"/>
              </a:lnSpc>
              <a:buNone/>
            </a:pPr>
            <a:r>
              <a:rPr lang="en-US" sz="2000" dirty="0"/>
              <a:t>Ripper</a:t>
            </a:r>
          </a:p>
          <a:p>
            <a:pPr marL="319088" lvl="1" indent="0">
              <a:lnSpc>
                <a:spcPct val="80000"/>
              </a:lnSpc>
              <a:buNone/>
            </a:pPr>
            <a:r>
              <a:rPr lang="en-US" sz="2000" dirty="0" err="1"/>
              <a:t>Adaboost</a:t>
            </a:r>
            <a:endParaRPr lang="en-US" sz="2000" dirty="0"/>
          </a:p>
          <a:p>
            <a:pPr marL="319088" lvl="1" indent="0">
              <a:lnSpc>
                <a:spcPct val="80000"/>
              </a:lnSpc>
              <a:buNone/>
            </a:pPr>
            <a:r>
              <a:rPr lang="en-US" sz="2000" dirty="0"/>
              <a:t>SVM with linear kernels</a:t>
            </a:r>
          </a:p>
          <a:p>
            <a:r>
              <a:rPr lang="en-US" sz="2400" dirty="0">
                <a:solidFill>
                  <a:srgbClr val="0000FF"/>
                </a:solidFill>
              </a:rPr>
              <a:t>Regression </a:t>
            </a:r>
            <a:r>
              <a:rPr lang="en-US" sz="2400" dirty="0"/>
              <a:t>(predict </a:t>
            </a:r>
            <a:r>
              <a:rPr lang="en-US" sz="2400" dirty="0" err="1"/>
              <a:t>Likert</a:t>
            </a:r>
            <a:r>
              <a:rPr lang="en-US" sz="2400" dirty="0"/>
              <a:t> values)</a:t>
            </a:r>
          </a:p>
          <a:p>
            <a:pPr marL="319088" lvl="1" indent="0">
              <a:lnSpc>
                <a:spcPct val="80000"/>
              </a:lnSpc>
              <a:buNone/>
            </a:pPr>
            <a:r>
              <a:rPr lang="en-US" sz="2000" dirty="0"/>
              <a:t>linear regression</a:t>
            </a:r>
          </a:p>
          <a:p>
            <a:pPr marL="319088" lvl="1" indent="0">
              <a:lnSpc>
                <a:spcPct val="80000"/>
              </a:lnSpc>
              <a:buNone/>
            </a:pPr>
            <a:r>
              <a:rPr lang="en-US" sz="2000" dirty="0"/>
              <a:t>M5’ regression tree</a:t>
            </a:r>
          </a:p>
          <a:p>
            <a:pPr marL="319088" lvl="1" indent="0">
              <a:lnSpc>
                <a:spcPct val="80000"/>
              </a:lnSpc>
              <a:buNone/>
            </a:pPr>
            <a:r>
              <a:rPr lang="en-US" sz="2000" dirty="0" err="1"/>
              <a:t>SVMOreg</a:t>
            </a:r>
            <a:endParaRPr lang="en-US" sz="2000" dirty="0"/>
          </a:p>
          <a:p>
            <a:r>
              <a:rPr lang="en-US" sz="2400" dirty="0">
                <a:solidFill>
                  <a:srgbClr val="0000FF"/>
                </a:solidFill>
              </a:rPr>
              <a:t>Ranking </a:t>
            </a:r>
            <a:r>
              <a:rPr lang="en-US" sz="2400" dirty="0"/>
              <a:t>(training set T of ordered pairs </a:t>
            </a:r>
          </a:p>
          <a:p>
            <a:pPr marL="319088" lvl="1" indent="0">
              <a:buNone/>
            </a:pPr>
            <a:r>
              <a:rPr lang="en-US" sz="2000" dirty="0"/>
              <a:t>T = {(</a:t>
            </a:r>
            <a:r>
              <a:rPr lang="en-US" sz="2000" dirty="0" err="1"/>
              <a:t>x,y</a:t>
            </a:r>
            <a:r>
              <a:rPr lang="en-US" sz="2000" dirty="0"/>
              <a:t>)|</a:t>
            </a:r>
            <a:r>
              <a:rPr lang="en-US" sz="2000" dirty="0" err="1"/>
              <a:t>x,y</a:t>
            </a:r>
            <a:r>
              <a:rPr lang="en-US" sz="2000" dirty="0"/>
              <a:t>, are language samples from two individuals, x has a higher score than y for that personality trait}</a:t>
            </a:r>
          </a:p>
          <a:p>
            <a:pPr marL="319088" lvl="1" indent="0">
              <a:buNone/>
            </a:pPr>
            <a:r>
              <a:rPr lang="en-US" sz="2000" dirty="0" err="1"/>
              <a:t>Rankboost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3104490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Ears (speech) corpus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  <a:p>
            <a:r>
              <a:rPr lang="en-US"/>
              <a:t>a</a:t>
            </a:r>
          </a:p>
        </p:txBody>
      </p:sp>
      <p:pic>
        <p:nvPicPr>
          <p:cNvPr id="4" name="Picture 3" descr="essays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51" y="1922543"/>
            <a:ext cx="9089497" cy="391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947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4_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2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12390</TotalTime>
  <Words>4297</Words>
  <Application>Microsoft Office PowerPoint</Application>
  <PresentationFormat>On-screen Show (4:3)</PresentationFormat>
  <Paragraphs>581</Paragraphs>
  <Slides>109</Slides>
  <Notes>12</Notes>
  <HiddenSlides>21</HiddenSlides>
  <MMClips>12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109</vt:i4>
      </vt:variant>
    </vt:vector>
  </HeadingPairs>
  <TitlesOfParts>
    <vt:vector size="121" baseType="lpstr">
      <vt:lpstr>ＭＳ Ｐゴシック</vt:lpstr>
      <vt:lpstr>Arial</vt:lpstr>
      <vt:lpstr>Calibri</vt:lpstr>
      <vt:lpstr>Franklin Gothic Book</vt:lpstr>
      <vt:lpstr>Franklin Gothic Book (Headings)</vt:lpstr>
      <vt:lpstr>Perpetua</vt:lpstr>
      <vt:lpstr>Times</vt:lpstr>
      <vt:lpstr>Times New Roman</vt:lpstr>
      <vt:lpstr>Wingdings 2</vt:lpstr>
      <vt:lpstr>Zapf Dingbats</vt:lpstr>
      <vt:lpstr>4_Equity</vt:lpstr>
      <vt:lpstr>Picture</vt:lpstr>
      <vt:lpstr>CS 224S / LINGUIST 285 Spoken Language Processing</vt:lpstr>
      <vt:lpstr>Evaluation of TTS</vt:lpstr>
      <vt:lpstr>Parametric Synthesis</vt:lpstr>
      <vt:lpstr>Parametric Synthesis</vt:lpstr>
      <vt:lpstr>HMM synthesis</vt:lpstr>
      <vt:lpstr>HTS system overview</vt:lpstr>
      <vt:lpstr>What does the HMM produce?</vt:lpstr>
      <vt:lpstr>Synthesis with source-filter model</vt:lpstr>
      <vt:lpstr>Key Questions in Parametric Synthesis</vt:lpstr>
      <vt:lpstr>HTS Example</vt:lpstr>
      <vt:lpstr>Comparing vocoder/excitation models</vt:lpstr>
      <vt:lpstr>End to end neural net synthesis</vt:lpstr>
      <vt:lpstr>Wavenet end to end synthesis</vt:lpstr>
      <vt:lpstr>Causal convolution architecture</vt:lpstr>
      <vt:lpstr>Dilated causal convolutions</vt:lpstr>
      <vt:lpstr>Output encoding</vt:lpstr>
      <vt:lpstr>Mean opinion score results</vt:lpstr>
      <vt:lpstr>Sequence to sequence with attention</vt:lpstr>
      <vt:lpstr>Intoxication</vt:lpstr>
      <vt:lpstr>Hollien et al 2001</vt:lpstr>
      <vt:lpstr>Hollien et al 2001 Results:  F0</vt:lpstr>
      <vt:lpstr>Hollien et al 2001 Results: Duration</vt:lpstr>
      <vt:lpstr>Hollien et al 2001 Results:  Disfluencies</vt:lpstr>
      <vt:lpstr>Hollien et al 2001 Results:  Magnitudes</vt:lpstr>
      <vt:lpstr>Hollien et al 2001 Results:  Speaker Specific Effects</vt:lpstr>
      <vt:lpstr>A famous case study</vt:lpstr>
      <vt:lpstr>Exxon Valdez</vt:lpstr>
      <vt:lpstr>Was Captain Hazelwood drunk?</vt:lpstr>
      <vt:lpstr>Johnson et al examined 3 kinds of cues</vt:lpstr>
      <vt:lpstr>Keith Johnsons /s/ and/ʃ/</vt:lpstr>
      <vt:lpstr>/ʃ/: Captain Hazelwood</vt:lpstr>
      <vt:lpstr>PowerPoint Presentation</vt:lpstr>
      <vt:lpstr>PowerPoint Presentation</vt:lpstr>
      <vt:lpstr>Duration</vt:lpstr>
      <vt:lpstr>F0</vt:lpstr>
      <vt:lpstr>Summary</vt:lpstr>
      <vt:lpstr>Problems</vt:lpstr>
      <vt:lpstr>Automatic Classification</vt:lpstr>
      <vt:lpstr>Then use 4 classes of features</vt:lpstr>
      <vt:lpstr>Methods</vt:lpstr>
      <vt:lpstr>Results of Levit et al.</vt:lpstr>
      <vt:lpstr>New Corpus!</vt:lpstr>
      <vt:lpstr>Automatic detection in ALC : Paralinguistic Challenge 2011</vt:lpstr>
      <vt:lpstr>Depression</vt:lpstr>
      <vt:lpstr>Stirman and Pennebaker</vt:lpstr>
      <vt:lpstr>Stirman and Pennebaker: 2 models</vt:lpstr>
      <vt:lpstr>Methods</vt:lpstr>
      <vt:lpstr>The poets</vt:lpstr>
      <vt:lpstr>Stirman and Pennebaker: Results</vt:lpstr>
      <vt:lpstr>Significant factors</vt:lpstr>
      <vt:lpstr>Rude et al: Language use of depressed and depression-vulnerable college students</vt:lpstr>
      <vt:lpstr>Methods</vt:lpstr>
      <vt:lpstr>Results</vt:lpstr>
      <vt:lpstr>Ramirez-Esparza et al: Depression in English and Spanish</vt:lpstr>
      <vt:lpstr>Results of Study 1</vt:lpstr>
      <vt:lpstr>Case Study: Online Forum Posts</vt:lpstr>
      <vt:lpstr>English Factors</vt:lpstr>
      <vt:lpstr>Spanish Factors</vt:lpstr>
      <vt:lpstr>Speech features for Depression</vt:lpstr>
      <vt:lpstr>Topic 3: Trauma</vt:lpstr>
      <vt:lpstr>Cohn, Mehl, Pennebaker: Linguistic Markers of Psychological Change Surrounding September 11, 2001</vt:lpstr>
      <vt:lpstr>Variables examined</vt:lpstr>
      <vt:lpstr>Last factor: Psychological Distancing</vt:lpstr>
      <vt:lpstr>Results</vt:lpstr>
      <vt:lpstr>LiveJournal.com September 11, 2001 study:   Positive and negative emotion words</vt:lpstr>
      <vt:lpstr> Livejournal.com:  I, me, my  on or after Sep 11, 2001</vt:lpstr>
      <vt:lpstr>September 11 LiveJournal.com study:   We, us, our</vt:lpstr>
      <vt:lpstr>Trauma after Princess Diana’s death</vt:lpstr>
      <vt:lpstr>Texas A&amp;M Bonfire tragedy </vt:lpstr>
      <vt:lpstr>Another domain of trauma?  Restaurant Reviews</vt:lpstr>
      <vt:lpstr>What makes a bad review bad?</vt:lpstr>
      <vt:lpstr>We just saw texts with these characteristics!</vt:lpstr>
      <vt:lpstr>Personality</vt:lpstr>
      <vt:lpstr>Scherer’s typology of affective states</vt:lpstr>
      <vt:lpstr>Personality and Cultural Values</vt:lpstr>
      <vt:lpstr>The Big Five Dimensions of Personality</vt:lpstr>
      <vt:lpstr>Aside: Do Animals Have Personalities?</vt:lpstr>
      <vt:lpstr>The Big Five Personality Traits</vt:lpstr>
      <vt:lpstr>The Big Five Personality Traits, Cont’d</vt:lpstr>
      <vt:lpstr>The Big Five Personality Traits, Cont’d</vt:lpstr>
      <vt:lpstr>The Big Five Personality Traits: Neuroticism - nervous, moody, emotional, insecure, jealous.</vt:lpstr>
      <vt:lpstr>External and Internal Locus of Control</vt:lpstr>
      <vt:lpstr>The Big Five Personality Traits, Cont’d</vt:lpstr>
      <vt:lpstr>Changes in Big Five Dimensions Over the Life Span</vt:lpstr>
      <vt:lpstr>Take the Big Five Inventory</vt:lpstr>
      <vt:lpstr>Corpora for studying personality: Natural speech</vt:lpstr>
      <vt:lpstr>Analog EAR-1:  90 minute tape 1997-2000</vt:lpstr>
      <vt:lpstr>Digital EAR-2:  digital voice recorder, flash drive 2001-2004</vt:lpstr>
      <vt:lpstr>PDA Ear-3  2005-</vt:lpstr>
      <vt:lpstr>Mairesse et al. Two Corpora</vt:lpstr>
      <vt:lpstr>Mehl et al. (2006) data</vt:lpstr>
      <vt:lpstr>Ears (speech) corpus</vt:lpstr>
      <vt:lpstr>Essays corpus</vt:lpstr>
      <vt:lpstr>Sample Features</vt:lpstr>
      <vt:lpstr>PowerPoint Presentation</vt:lpstr>
      <vt:lpstr>Utterance type</vt:lpstr>
      <vt:lpstr>Prosodic features</vt:lpstr>
      <vt:lpstr>Classifiers from Weka</vt:lpstr>
      <vt:lpstr>Ears (speech) corpus</vt:lpstr>
      <vt:lpstr>Ears (speech) corpus, from observer, Naïve Bayes classifier</vt:lpstr>
      <vt:lpstr>Summary</vt:lpstr>
      <vt:lpstr>Feature analysis:  Observed Extraversion</vt:lpstr>
      <vt:lpstr>Agreeableness</vt:lpstr>
      <vt:lpstr>Conscientiousness</vt:lpstr>
      <vt:lpstr>Openness to experience</vt:lpstr>
      <vt:lpstr>Interspeech 2012 Paralinguistic challenge dataset</vt:lpstr>
      <vt:lpstr>Personality labeled by BFI-10</vt:lpstr>
      <vt:lpstr>Accuracy</vt:lpstr>
      <vt:lpstr>Regression coefficients</vt:lpstr>
    </vt:vector>
  </TitlesOfParts>
  <Manager/>
  <Company>Stanford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LSA.303 Introduction to Computational Linguistics</dc:title>
  <dc:subject/>
  <dc:creator>Dan Jurafsky</dc:creator>
  <cp:keywords/>
  <dc:description/>
  <cp:lastModifiedBy>Andrew Maas</cp:lastModifiedBy>
  <cp:revision>203</cp:revision>
  <cp:lastPrinted>2009-03-01T20:27:13Z</cp:lastPrinted>
  <dcterms:created xsi:type="dcterms:W3CDTF">2010-11-07T22:34:32Z</dcterms:created>
  <dcterms:modified xsi:type="dcterms:W3CDTF">2017-05-24T22:05:12Z</dcterms:modified>
  <cp:category/>
</cp:coreProperties>
</file>

<file path=docProps/thumbnail.jpeg>
</file>